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96A"/>
    <a:srgbClr val="5A352B"/>
    <a:srgbClr val="875041"/>
    <a:srgbClr val="2F2421"/>
    <a:srgbClr val="7D6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3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0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6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1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3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7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0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2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1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7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86105-77F8-4FE7-939F-C1EC466BB4D7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265EE-5D77-4029-A88F-300EB6B3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3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://www.microfund.ru/" TargetMode="External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A352B">
                <a:alpha val="58000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4811" y="3291840"/>
            <a:ext cx="10007600" cy="3027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МКК ФОНД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МИКРОФИНАНСИРОВАНИЯ НСО</a:t>
            </a:r>
          </a:p>
          <a:p>
            <a:pPr marL="0" indent="0" algn="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10 ответов на вопросы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51" y="922480"/>
            <a:ext cx="9963577" cy="12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4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Необходимо дождаться (один-два дня) ответа Фонда о принятии заявки в работу </a:t>
            </a:r>
            <a:r>
              <a:rPr lang="ru-RU" sz="2200" i="1" smtClean="0">
                <a:solidFill>
                  <a:schemeClr val="bg1"/>
                </a:solidFill>
                <a:latin typeface="+mj-lt"/>
              </a:rPr>
              <a:t>(СМС)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и приступить к сбору документов.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Пакет (перечень) документов для ИП , юридического лица или самозанятого нужно скачать на сайте Фонда </a:t>
            </a:r>
            <a:r>
              <a:rPr lang="ru-RU" sz="2200" i="1" u="sng" dirty="0" smtClean="0">
                <a:solidFill>
                  <a:schemeClr val="bg1"/>
                </a:solidFill>
                <a:latin typeface="+mj-lt"/>
              </a:rPr>
              <a:t>www.microfund.ru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, раздел «Документы».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Правилами на сбор документов отводится календарный месяц.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После сдачи полного пакета документов Ваша заявка будет рассмотрена комиссией и Вас пригласят на подписание договоров займа в Фонд по адресу: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г. Новосибирск, ул. Сибревкома, 9, офис 3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Что дальше, </a:t>
            </a: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после подачи заявки?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9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964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3"/>
          <p:cNvSpPr txBox="1">
            <a:spLocks/>
          </p:cNvSpPr>
          <p:nvPr/>
        </p:nvSpPr>
        <p:spPr>
          <a:xfrm>
            <a:off x="5216698" y="132080"/>
            <a:ext cx="6772102" cy="6543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ru-RU" sz="3400" i="1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6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Как с нами связаться?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10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709920" y="542651"/>
            <a:ext cx="6065982" cy="1160058"/>
            <a:chOff x="0" y="0"/>
            <a:chExt cx="11380124" cy="1160058"/>
          </a:xfrm>
          <a:solidFill>
            <a:srgbClr val="C5996A"/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11380124" cy="11600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3272898" y="0"/>
              <a:ext cx="7410642" cy="1160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(383) 209-13-33, 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8-800-600-34-07</a:t>
              </a:r>
              <a:endParaRPr lang="ru-RU" sz="3200" kern="1200" dirty="0"/>
            </a:p>
          </p:txBody>
        </p:sp>
      </p:grp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719" y="731963"/>
            <a:ext cx="781434" cy="78143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709920" y="1892021"/>
            <a:ext cx="6043098" cy="1160058"/>
            <a:chOff x="0" y="1259440"/>
            <a:chExt cx="11380124" cy="1160058"/>
          </a:xfrm>
          <a:solidFill>
            <a:srgbClr val="C5996A"/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259440"/>
              <a:ext cx="11380124" cy="11600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4051394" y="1259440"/>
              <a:ext cx="6672603" cy="1160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/>
                  </a:solidFill>
                  <a:hlinkClick r:id="rId4"/>
                </a:rPr>
                <a:t>www.microfund.ru</a:t>
              </a:r>
              <a:endParaRPr lang="ru-RU" sz="3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719" y="2104473"/>
            <a:ext cx="735154" cy="735154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709920" y="3241391"/>
            <a:ext cx="6076142" cy="1160058"/>
            <a:chOff x="0" y="2552129"/>
            <a:chExt cx="11380124" cy="1160058"/>
          </a:xfrm>
          <a:solidFill>
            <a:srgbClr val="C5996A"/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2552129"/>
              <a:ext cx="11380124" cy="11600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4671585" y="2552129"/>
              <a:ext cx="5994091" cy="1160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chemeClr val="tx1"/>
                  </a:solidFill>
                </a:rPr>
                <a:t>@microfond54</a:t>
              </a:r>
              <a:endParaRPr lang="ru-RU" sz="32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709920" y="4590761"/>
            <a:ext cx="6076142" cy="1160058"/>
            <a:chOff x="0" y="3828193"/>
            <a:chExt cx="11380124" cy="1160058"/>
          </a:xfrm>
          <a:solidFill>
            <a:srgbClr val="C5996A"/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3828193"/>
              <a:ext cx="11380124" cy="11600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2392031" y="3828193"/>
              <a:ext cx="8678009" cy="1160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/>
                  </a:solidFill>
                </a:rPr>
                <a:t>630007, г. Новосибирск, ул. Сибревкома, 9 офис 3</a:t>
              </a:r>
              <a:endParaRPr lang="ru-RU" sz="3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72" y="4778564"/>
            <a:ext cx="784452" cy="7844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719" y="3445936"/>
            <a:ext cx="736015" cy="7360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24" y="3453412"/>
            <a:ext cx="736015" cy="73601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95" y="4590761"/>
            <a:ext cx="1805013" cy="1819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005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МКК Фонд </a:t>
            </a:r>
            <a:r>
              <a:rPr lang="ru-RU" sz="3400" b="1" i="1" dirty="0">
                <a:solidFill>
                  <a:schemeClr val="bg1"/>
                </a:solidFill>
                <a:latin typeface="+mj-lt"/>
              </a:rPr>
              <a:t>микрофинансирования </a:t>
            </a:r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НСО. </a:t>
            </a: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Что </a:t>
            </a:r>
            <a:r>
              <a:rPr lang="ru-RU" sz="3400" b="1" i="1" dirty="0">
                <a:solidFill>
                  <a:schemeClr val="bg1"/>
                </a:solidFill>
                <a:latin typeface="+mj-lt"/>
              </a:rPr>
              <a:t>это?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b="1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Фонд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– структура, созданная Правительством Новосибирской области 12 лет назад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для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выдачи микрозаймов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на создание, развитие, расширение и т.д. предпринимательского дела субъектам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малого и среднего предпринимательства и самозанятым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гражданам </a:t>
            </a:r>
            <a:r>
              <a:rPr lang="ru-RU" sz="1600" i="1" dirty="0" smtClean="0">
                <a:solidFill>
                  <a:schemeClr val="bg1"/>
                </a:solidFill>
                <a:latin typeface="+mj-lt"/>
              </a:rPr>
              <a:t>(с </a:t>
            </a:r>
            <a:r>
              <a:rPr lang="ru-RU" sz="1600" i="1" dirty="0">
                <a:solidFill>
                  <a:schemeClr val="bg1"/>
                </a:solidFill>
                <a:latin typeface="+mj-lt"/>
              </a:rPr>
              <a:t>2021 г</a:t>
            </a:r>
            <a:r>
              <a:rPr lang="ru-RU" sz="1600" i="1" dirty="0" smtClean="0">
                <a:solidFill>
                  <a:schemeClr val="bg1"/>
                </a:solidFill>
                <a:latin typeface="+mj-lt"/>
              </a:rPr>
              <a:t>.)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;</a:t>
            </a:r>
            <a:endParaRPr lang="ru-RU" sz="2200" i="1" dirty="0">
              <a:solidFill>
                <a:schemeClr val="bg1"/>
              </a:solidFill>
              <a:latin typeface="+mj-lt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входит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в десятку крупнейших государственных фондов в Российской Федерации по капитализации,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портфелю,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объемам выдачи;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это свыше 4 150 займов на 5,5 млрд. рублей за 12 лет.</a:t>
            </a:r>
          </a:p>
          <a:p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1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485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b="1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Микрозаймы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субъектам предпринимательства </a:t>
            </a:r>
            <a:r>
              <a:rPr lang="ru-RU" sz="2200" i="1" smtClean="0">
                <a:solidFill>
                  <a:schemeClr val="bg1"/>
                </a:solidFill>
                <a:latin typeface="+mj-lt"/>
              </a:rPr>
              <a:t>и </a:t>
            </a:r>
            <a:r>
              <a:rPr lang="ru-RU" sz="2200" i="1" smtClean="0">
                <a:solidFill>
                  <a:schemeClr val="bg1"/>
                </a:solidFill>
                <a:latin typeface="+mj-lt"/>
              </a:rPr>
              <a:t>самозанятым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на срок до 3-х лет, субъектам МСП – до 5 млн. руб., самозанятым до 0,4 млн. руб. по ставке не выше ключевой ставки ЦБ РФ на момент подписания договора займа.  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С целью привлечения клиентов Фонд проводит рекламные, информационные, обучающие и иные мероприятия.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Основной продукт Фонда?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2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946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Субъекты МСП из моногородов (</a:t>
            </a:r>
            <a:r>
              <a:rPr lang="ru-RU" sz="2200" i="1" dirty="0" err="1" smtClean="0">
                <a:solidFill>
                  <a:schemeClr val="bg1"/>
                </a:solidFill>
                <a:latin typeface="+mj-lt"/>
              </a:rPr>
              <a:t>р.п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 Линево и п. Горный) и социальные предприниматели имеют возможность получить микрозаймы по ставке равной 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½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ключевой ставки ЦБ РФ.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Все самозанятые, предприниматели, работающие менее года с момента регистрации и предприниматели, признанные пострадавшими от распространения </a:t>
            </a:r>
            <a:r>
              <a:rPr lang="ru-RU" sz="2200" i="1" dirty="0" err="1" smtClean="0">
                <a:solidFill>
                  <a:schemeClr val="bg1"/>
                </a:solidFill>
                <a:latin typeface="+mj-lt"/>
              </a:rPr>
              <a:t>коронавирусной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инфекции в соответствии с постановлением Правительства Российской Федерации № 434 от 03.04.2020, имеют возможность получить займ по ставке </a:t>
            </a:r>
            <a:r>
              <a:rPr lang="ru-RU" sz="2200" b="1" i="1" dirty="0">
                <a:solidFill>
                  <a:schemeClr val="bg1"/>
                </a:solidFill>
                <a:latin typeface="+mj-lt"/>
              </a:rPr>
              <a:t>2/3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от ключевой ставки ЦБ РФ.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Микрозаймы до 300 тыс. руб. Фондом выдаются без залога, под поручительство заемщика и третьих лиц.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Существуют ли в Фонде льготные категории заемщиков?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3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54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Правилами выдачи микрозаймов предусмотрены три направления: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 smtClean="0">
              <a:solidFill>
                <a:schemeClr val="bg1"/>
              </a:solidFill>
              <a:latin typeface="+mj-lt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на пополнение оборотных средств;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на инвестиции;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на рефинансирование кредитов коммерческих  банков, взятых на предпринимательские цели.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1800" i="1" dirty="0" smtClean="0">
                <a:solidFill>
                  <a:schemeClr val="bg1"/>
                </a:solidFill>
                <a:latin typeface="+mj-lt"/>
              </a:rPr>
              <a:t>В соответствии с п. 3.1 Правил нельзя использовать на    погашение просроченных налоговых платежей, просроченной кредиторской задолженности, просроченной задолженности перед работниками по заработной плате, погашения задолженности участникам (учредителям) по выплате доходов, выкупа долей участников (учредителей) в уставном капитале.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На какие цели можно взять </a:t>
            </a:r>
            <a:r>
              <a:rPr lang="ru-RU" sz="3400" b="1" i="1" dirty="0" err="1" smtClean="0">
                <a:solidFill>
                  <a:schemeClr val="bg1"/>
                </a:solidFill>
                <a:latin typeface="+mj-lt"/>
              </a:rPr>
              <a:t>микрозайм</a:t>
            </a:r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4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46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Все займы выдаются с обеспечением со стороны заемщика.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При сумме займа до 300 тыс. руб. возможно обеспечение только в виде поручительств (без залога).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На займы от 300 тыс. руб. до 5 млн. руб. требуется залог и поручительства в </a:t>
            </a:r>
            <a:r>
              <a:rPr lang="ru-RU" sz="2200" i="1" dirty="0" err="1" smtClean="0">
                <a:solidFill>
                  <a:schemeClr val="bg1"/>
                </a:solidFill>
                <a:latin typeface="+mj-lt"/>
              </a:rPr>
              <a:t>т.ч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 возможны от третьих лиц.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В качестве залога принимается ликвидный транспорт, спец. техника, с/х машины и механизмы, коммерческая и жилая недвижимость (свободная от прав третьих лиц). Рыночная стоимость имущества устанавливается по согласованию. Залоговая стоимость устанавливается в размере 0,6-0,7 от рыночной.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  <a:grayscl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Требуется ли обеспечение по микрозаймам Фонда?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5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884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Правила устанавливают конечный перечень субъектов МСП по видам деятельности: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адвокаты, нотариат, кредитные и страховые организации, </a:t>
            </a:r>
            <a:r>
              <a:rPr lang="ru-RU" sz="2200" i="1" dirty="0" err="1" smtClean="0">
                <a:solidFill>
                  <a:schemeClr val="bg1"/>
                </a:solidFill>
                <a:latin typeface="+mj-lt"/>
              </a:rPr>
              <a:t>инвестфонды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, пенсионные фонды, профессиональные участники рынка ценных бумаг, ломбарды, участники соглашения о разделе продукции, игорный бизнес и организации, осуществляющие производство и (или) реализацию полезных ископаемых, за исключением общераспространенных.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Также существует ряд запретов связанных с наличием убытков, задолженностей по заработной плате и налогам и др.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1800" i="1" dirty="0" smtClean="0">
                <a:solidFill>
                  <a:schemeClr val="bg1"/>
                </a:solidFill>
                <a:latin typeface="+mj-lt"/>
              </a:rPr>
              <a:t>Все запреты изложены в пункте 2.6. Правил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  <a:grayscl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Кто не может получить </a:t>
            </a:r>
            <a:r>
              <a:rPr lang="ru-RU" sz="3400" b="1" i="1" dirty="0" err="1" smtClean="0">
                <a:solidFill>
                  <a:schemeClr val="bg1"/>
                </a:solidFill>
                <a:latin typeface="+mj-lt"/>
              </a:rPr>
              <a:t>микрозайм</a:t>
            </a:r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 в Фонде?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6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948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Фонд не выдает займы размером более ½ выручки организации (ИП) за предшествующий отчетный период.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9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Предоставление микрозаймов субъектам МСП, основной вид деятельности которых относится к деятельности по операциям с недвижимым имуществом; деятельности в области права и бухгалтерского учета; рекламной деятельности; деятельности по аренде и лизингу; деятельности туристических агентств предоставляются в размере до 1 млн. руб. на срок до 18-ти месяцев по ставке, не превышающей ключевую ставку ЦБ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РФ</a:t>
            </a:r>
            <a:r>
              <a:rPr lang="ru-RU" sz="1700" i="1" dirty="0" smtClean="0">
                <a:solidFill>
                  <a:schemeClr val="bg1"/>
                </a:solidFill>
                <a:latin typeface="+mj-lt"/>
              </a:rPr>
              <a:t> (полный перечень изложен в п.2 Правил)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	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9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Размер микрозаймов, на пополнение оборотных средств, рассчитывается, исходя из среднесписочной численности за отчетный период в размере не более: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i="1" dirty="0" smtClean="0">
                <a:solidFill>
                  <a:schemeClr val="bg1"/>
                </a:solidFill>
                <a:latin typeface="+mj-lt"/>
              </a:rPr>
              <a:t>	300 тыс. рублей при численности работающих до 1-го человека;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i="1" dirty="0" smtClean="0">
                <a:solidFill>
                  <a:schemeClr val="bg1"/>
                </a:solidFill>
                <a:latin typeface="+mj-lt"/>
              </a:rPr>
              <a:t>	600 тыс. рублей при численности работающих 2 человека;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i="1" dirty="0" smtClean="0">
                <a:solidFill>
                  <a:schemeClr val="bg1"/>
                </a:solidFill>
                <a:latin typeface="+mj-lt"/>
              </a:rPr>
              <a:t>	900 тыс. рублей при численности работающих 3 человека.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Есть ограничения на выдачу займов по видам деятельности, выручке? 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7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17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i="1" dirty="0" smtClean="0">
                <a:solidFill>
                  <a:schemeClr val="bg1"/>
                </a:solidFill>
                <a:latin typeface="+mj-lt"/>
              </a:rPr>
              <a:t>В электронном виде, через сайт Фонда </a:t>
            </a:r>
            <a:r>
              <a:rPr lang="ru-RU" b="1" i="1" u="sng" dirty="0" smtClean="0">
                <a:solidFill>
                  <a:schemeClr val="bg1"/>
                </a:solidFill>
                <a:latin typeface="+mj-lt"/>
              </a:rPr>
              <a:t>www.microfund.ru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Как подать заявку на </a:t>
            </a:r>
            <a:r>
              <a:rPr lang="ru-RU" sz="3400" b="1" i="1" dirty="0" err="1" smtClean="0">
                <a:solidFill>
                  <a:schemeClr val="bg1"/>
                </a:solidFill>
                <a:latin typeface="+mj-lt"/>
              </a:rPr>
              <a:t>микрозайм</a:t>
            </a:r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8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522" y="4432401"/>
            <a:ext cx="1805013" cy="18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58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614</Words>
  <Application>Microsoft Office PowerPoint</Application>
  <PresentationFormat>Широкоэкранный</PresentationFormat>
  <Paragraphs>119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Иващенко</dc:creator>
  <cp:lastModifiedBy>Алексей Иващенко</cp:lastModifiedBy>
  <cp:revision>24</cp:revision>
  <dcterms:created xsi:type="dcterms:W3CDTF">2022-07-25T09:17:06Z</dcterms:created>
  <dcterms:modified xsi:type="dcterms:W3CDTF">2022-07-29T02:22:48Z</dcterms:modified>
</cp:coreProperties>
</file>