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bookmarkIdSeed="2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5143500" type="screen16x9"/>
  <p:notesSz cx="9144000" cy="51435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88" d="100"/>
          <a:sy n="88" d="100"/>
        </p:scale>
        <p:origin x="792" y="192"/>
      </p:cViewPr>
      <p:guideLst>
        <p:guide pos="162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presProps" Target="presProps.xml" /><Relationship Id="rId22" Type="http://schemas.openxmlformats.org/officeDocument/2006/relationships/tableStyles" Target="tableStyles.xml" /><Relationship Id="rId2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1597820"/>
            <a:ext cx="7772400" cy="1102519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5A5ED60-317F-463E-9C26-AF080CBBF961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D0ABDD7-8674-4A8E-B379-02599F4EF16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5A5ED60-317F-463E-9C26-AF080CBBF961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D0ABDD7-8674-4A8E-B379-02599F4EF16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154782"/>
            <a:ext cx="2057400" cy="329088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154782"/>
            <a:ext cx="6019800" cy="329088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5A5ED60-317F-463E-9C26-AF080CBBF961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D0ABDD7-8674-4A8E-B379-02599F4EF16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5A5ED60-317F-463E-9C26-AF080CBBF961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D0ABDD7-8674-4A8E-B379-02599F4EF16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5A5ED60-317F-463E-9C26-AF080CBBF961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D0ABDD7-8674-4A8E-B379-02599F4EF16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5A5ED60-317F-463E-9C26-AF080CBBF961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D0ABDD7-8674-4A8E-B379-02599F4EF16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5A5ED60-317F-463E-9C26-AF080CBBF961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D0ABDD7-8674-4A8E-B379-02599F4EF16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5A5ED60-317F-463E-9C26-AF080CBBF961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D0ABDD7-8674-4A8E-B379-02599F4EF16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5A5ED60-317F-463E-9C26-AF080CBBF961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D0ABDD7-8674-4A8E-B379-02599F4EF16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5A5ED60-317F-463E-9C26-AF080CBBF961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D0ABDD7-8674-4A8E-B379-02599F4EF16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5A5ED60-317F-463E-9C26-AF080CBBF961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D0ABDD7-8674-4A8E-B379-02599F4EF16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A5ED60-317F-463E-9C26-AF080CBBF961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D0ABDD7-8674-4A8E-B379-02599F4EF16C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hyperlink" Target="https://&#1089;&#1090;&#1088;&#1086;&#1081;&#1082;&#1086;&#1084;&#1087;&#1083;&#1077;&#1082;&#1089;.&#1088;&#1092;/rd" TargetMode="External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7582" y="-180658"/>
            <a:ext cx="9180512" cy="699542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solidFill>
                  <a:prstClr val="white"/>
                </a:solidFill>
                <a:latin typeface="Century Gothic"/>
                <a:cs typeface="Arial"/>
              </a:rPr>
              <a:t>		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790892" y="-25601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/>
          </a:p>
        </p:txBody>
      </p:sp>
      <p:pic>
        <p:nvPicPr>
          <p:cNvPr id="5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51519" y="-102483"/>
            <a:ext cx="437191" cy="4923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 bwMode="auto">
          <a:xfrm>
            <a:off x="107504" y="771550"/>
            <a:ext cx="8928992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0" y="605390"/>
            <a:ext cx="9036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/>
              <a:t>Об изменениях в градостроительном законодательстве и особенностях подготовки документации по планировке территории</a:t>
            </a:r>
            <a:endParaRPr sz="280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6804248" y="1956539"/>
            <a:ext cx="2379375" cy="318696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7582" y="1959429"/>
            <a:ext cx="3325436" cy="318407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 bwMode="auto">
          <a:xfrm>
            <a:off x="3628473" y="2427734"/>
            <a:ext cx="28803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2500" b="1">
                <a:solidFill>
                  <a:prstClr val="black"/>
                </a:solidFill>
              </a:rPr>
              <a:t>Постановление Правительства РФ </a:t>
            </a:r>
            <a:endParaRPr/>
          </a:p>
          <a:p>
            <a:pPr lvl="0" algn="ctr">
              <a:defRPr/>
            </a:pPr>
            <a:r>
              <a:rPr lang="ru-RU" sz="2500" b="1">
                <a:solidFill>
                  <a:prstClr val="black"/>
                </a:solidFill>
              </a:rPr>
              <a:t>от 02.02.2024 </a:t>
            </a:r>
            <a:endParaRPr/>
          </a:p>
          <a:p>
            <a:pPr lvl="0" algn="ctr">
              <a:defRPr/>
            </a:pPr>
            <a:r>
              <a:rPr lang="ru-RU" sz="2500" b="1">
                <a:solidFill>
                  <a:prstClr val="black"/>
                </a:solidFill>
              </a:rPr>
              <a:t>№ 112</a:t>
            </a:r>
            <a:endParaRPr lang="ru-RU" sz="250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-36512" y="-217314"/>
            <a:ext cx="9180512" cy="699542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solidFill>
                  <a:prstClr val="white"/>
                </a:solidFill>
                <a:latin typeface="Century Gothic"/>
                <a:cs typeface="Arial"/>
              </a:rPr>
              <a:t>		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827584" y="15862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/>
          </a:p>
        </p:txBody>
      </p:sp>
      <p:pic>
        <p:nvPicPr>
          <p:cNvPr id="5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51520" y="-61018"/>
            <a:ext cx="437191" cy="4923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 bwMode="auto">
          <a:xfrm>
            <a:off x="107504" y="771550"/>
            <a:ext cx="8928992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18487" y="748442"/>
            <a:ext cx="8508822" cy="5078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1600">
                <a:solidFill>
                  <a:srgbClr val="002136"/>
                </a:solidFill>
                <a:latin typeface="TT Norms"/>
              </a:rPr>
              <a:t>     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Правилами конкретизируются и раскрываются положения ГрК РФ в части процедуры подготовки документации по планировке территории, в том числе:</a:t>
            </a:r>
            <a:endParaRPr lang="ru-RU" sz="1600" b="1">
              <a:solidFill>
                <a:srgbClr val="002136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     1. Утверждена рекомендуемая форма задания на разработку документации по планировке территории, осуществляемую на основании решений уполномоченных органов исполнительной власти федерального и регионального уровня, органов местного самоуправления и правила заполнения такого задания (приложения № 1, 2 Правил).</a:t>
            </a:r>
            <a:endParaRPr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     2. Закреплена возможность направления заявления о подготовки документации и прилагаемых к нему документов в форме электронного документа, в том числе, через ЕПГУ (п. 5 разд. II Правил).</a:t>
            </a:r>
            <a:endParaRPr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     3. Утвержден исчерпывающий перечень оснований для принятия решения об отказе в подготовке документации по планировке территории (п. 9 разд. II Правил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).</a:t>
            </a:r>
            <a:endParaRPr lang="ru-RU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 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    4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. Установлен исчерпывающий перечень случаев, когда для принятия решения об утверждении документации по планировке территории </a:t>
            </a:r>
            <a:r>
              <a:rPr lang="ru-RU" sz="1600" b="1">
                <a:solidFill>
                  <a:srgbClr val="002136"/>
                </a:solidFill>
                <a:latin typeface="Times New Roman"/>
                <a:cs typeface="Times New Roman"/>
              </a:rPr>
              <a:t>необходимо согласование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 уполномоченными органами государственной власти, органами местного самоуправления, физическими и юридическим лицами (п. 13 разд. III Правил)  и исчерпывающий перечень причин отказа в согласовании (п. 15,16 разд. III Правил), а также срок рассмотрения заявления на согласование, равный </a:t>
            </a:r>
            <a:r>
              <a:rPr lang="ru-RU" sz="1600" b="1">
                <a:solidFill>
                  <a:srgbClr val="002136"/>
                </a:solidFill>
                <a:latin typeface="Times New Roman"/>
                <a:cs typeface="Times New Roman"/>
              </a:rPr>
              <a:t>15 рабочих дней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 со дня его поступления (п. 20 разд. III Правил).</a:t>
            </a:r>
            <a:endParaRPr lang="ru-RU" sz="1600" b="1">
              <a:solidFill>
                <a:srgbClr val="002136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endParaRPr lang="ru-RU" sz="1600" b="1" i="0">
              <a:solidFill>
                <a:srgbClr val="002136"/>
              </a:solidFill>
            </a:endParaRPr>
          </a:p>
          <a:p>
            <a:pPr algn="ctr">
              <a:defRPr/>
            </a:pPr>
            <a:endParaRPr lang="ru-RU" b="1">
              <a:solidFill>
                <a:srgbClr val="002136"/>
              </a:solidFill>
            </a:endParaRPr>
          </a:p>
          <a:p>
            <a:pPr algn="ctr">
              <a:defRPr/>
            </a:pPr>
            <a:endParaRPr lang="ru-RU" b="1" i="0">
              <a:solidFill>
                <a:srgbClr val="00213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-36512" y="-217314"/>
            <a:ext cx="9180512" cy="699542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solidFill>
                  <a:prstClr val="white"/>
                </a:solidFill>
                <a:latin typeface="Century Gothic"/>
                <a:cs typeface="Arial"/>
              </a:rPr>
              <a:t>		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751315" y="2160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/>
          </a:p>
        </p:txBody>
      </p:sp>
      <p:pic>
        <p:nvPicPr>
          <p:cNvPr id="5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47089" y="-102483"/>
            <a:ext cx="437191" cy="4923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 bwMode="auto">
          <a:xfrm>
            <a:off x="107504" y="771550"/>
            <a:ext cx="8928992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18487" y="748442"/>
            <a:ext cx="851998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     5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. В случае отказа в согласовании документации по планировке территории введена возможность проведения </a:t>
            </a:r>
            <a:r>
              <a:rPr lang="ru-RU" sz="1600" b="1">
                <a:solidFill>
                  <a:srgbClr val="002136"/>
                </a:solidFill>
                <a:latin typeface="Times New Roman"/>
                <a:cs typeface="Times New Roman"/>
              </a:rPr>
              <a:t>согласительного совещания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 (п. 22 разд. III Правил) между заинтересованной стороной и органом государственной власти, органом местного самоуправления, физическим или юридическим лицом, являющимся собственником автомобильной дороги, по результатам которого может быть принято решение об урегулировании разногласий с внесением изменений  в документацию по планировке территорий или без внесения изменений, либо о невозможности урегулирования разногласий.</a:t>
            </a:r>
            <a:endParaRPr lang="ru-RU" sz="1600" b="1">
              <a:solidFill>
                <a:srgbClr val="002136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 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     6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. Установлен </a:t>
            </a:r>
            <a:r>
              <a:rPr lang="ru-RU" sz="1600" b="1">
                <a:solidFill>
                  <a:srgbClr val="002136"/>
                </a:solidFill>
                <a:latin typeface="Times New Roman"/>
                <a:cs typeface="Times New Roman"/>
              </a:rPr>
              <a:t>порядок внесения изменений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 в документацию по планировке территорий, включающий перечень оснований для внесения таких изменений (п. 32 разд. IV Правил), а также перечень материалов, необходимых для включения в заявление о внесении изменений в утвержденную документацию по планировке территорий (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пп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. 38,39 разд. IV Правил). При этом устанавливается, что материалы действующей документации по планировке территорий, направляемые как часть материалов, прилагаемых к заявлению в электронной форме, должны соответствовать формату, позволяющему осуществить их размещение в ГИСОГД (п. 41 разд. IV Правил).</a:t>
            </a:r>
            <a:endParaRPr lang="ru-RU" sz="1600" b="1">
              <a:solidFill>
                <a:srgbClr val="002136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endParaRPr lang="ru-RU" sz="1600" b="1" i="0">
              <a:solidFill>
                <a:srgbClr val="002136"/>
              </a:solidFill>
            </a:endParaRPr>
          </a:p>
          <a:p>
            <a:pPr algn="ctr">
              <a:defRPr/>
            </a:pPr>
            <a:endParaRPr lang="ru-RU" b="1">
              <a:solidFill>
                <a:srgbClr val="002136"/>
              </a:solidFill>
            </a:endParaRPr>
          </a:p>
          <a:p>
            <a:pPr algn="ctr">
              <a:defRPr/>
            </a:pPr>
            <a:endParaRPr lang="ru-RU" b="1" i="0">
              <a:solidFill>
                <a:srgbClr val="00213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-36512" y="-217314"/>
            <a:ext cx="9180512" cy="699542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solidFill>
                  <a:prstClr val="white"/>
                </a:solidFill>
                <a:latin typeface="Century Gothic"/>
                <a:cs typeface="Arial"/>
              </a:rPr>
              <a:t>		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713186" y="0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/>
          </a:p>
        </p:txBody>
      </p:sp>
      <p:pic>
        <p:nvPicPr>
          <p:cNvPr id="5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51520" y="-94459"/>
            <a:ext cx="437191" cy="4923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 bwMode="auto">
          <a:xfrm>
            <a:off x="107504" y="771550"/>
            <a:ext cx="8928992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14709" y="635605"/>
            <a:ext cx="851458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     7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. Установлен </a:t>
            </a:r>
            <a:r>
              <a:rPr lang="ru-RU" sz="1600" b="1">
                <a:solidFill>
                  <a:srgbClr val="002136"/>
                </a:solidFill>
                <a:latin typeface="Times New Roman"/>
                <a:cs typeface="Times New Roman"/>
              </a:rPr>
              <a:t>порядок отмены 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документации по планировке территории в части, в случае принятия органом местного самоуправления решения об отмене красных линий, которые обозначают границы территорий, занятых линейными объектами и (или) предназначенных для размещения линейных объектов в соответствии с ч. 2 ст. 7 Федерального закона от 02.08.2019 № 283-ФЗ «О внесении изменений в Градостроительный кодекс Российской Федерации и отдельные законодательные акты Российской Федерации») (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абз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. 2 ч. 46 п. 46 раздела V Правил). </a:t>
            </a:r>
            <a:endParaRPr/>
          </a:p>
          <a:p>
            <a:pPr algn="just">
              <a:defRPr/>
            </a:pP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     Отмена 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документации по планировке территории полностью осуществляется в случаях, установленных законодательством 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РФ.</a:t>
            </a:r>
            <a:endParaRPr lang="ru-RU" sz="1600" b="1">
              <a:solidFill>
                <a:srgbClr val="002136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1600" b="1">
                <a:solidFill>
                  <a:srgbClr val="002136"/>
                </a:solidFill>
                <a:latin typeface="Times New Roman"/>
                <a:cs typeface="Times New Roman"/>
              </a:rPr>
              <a:t> </a:t>
            </a:r>
            <a:r>
              <a:rPr lang="ru-RU" sz="1600" b="1">
                <a:solidFill>
                  <a:srgbClr val="002136"/>
                </a:solidFill>
                <a:latin typeface="Times New Roman"/>
                <a:cs typeface="Times New Roman"/>
              </a:rPr>
              <a:t>    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8. Закреплен 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порядок признания отдельных частей документации по планировке территории не подлежащими применению и исчерпывающий перечень основания для такого признания (п. 52 разд. V Правил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).</a:t>
            </a:r>
            <a:endParaRPr lang="ru-RU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160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600">
                <a:solidFill>
                  <a:prstClr val="black"/>
                </a:solidFill>
                <a:latin typeface="Times New Roman"/>
                <a:cs typeface="Times New Roman"/>
              </a:rPr>
              <a:t>    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9</a:t>
            </a: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. Установлен порядок подготовки и утверждения проекта планировки территории в отношении территорий исторических поселений федерального и регионального значения и исчерпывающий перечень оснований для отказа в согласовании таких проектов планировки (п. 64 разд. VII Правил).</a:t>
            </a:r>
            <a:endParaRPr lang="ru-RU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ctr">
              <a:defRPr/>
            </a:pPr>
            <a:r>
              <a:rPr lang="ru-RU" b="1">
                <a:solidFill>
                  <a:srgbClr val="002136"/>
                </a:solidFill>
                <a:latin typeface="Times New Roman"/>
                <a:cs typeface="Times New Roman"/>
              </a:rPr>
              <a:t>Правила </a:t>
            </a:r>
            <a:r>
              <a:rPr lang="ru-RU" b="1">
                <a:solidFill>
                  <a:srgbClr val="002136"/>
                </a:solidFill>
                <a:latin typeface="Times New Roman"/>
                <a:cs typeface="Times New Roman"/>
              </a:rPr>
              <a:t>вступили в силу 01.09.2024 и действуют до 31.08.2030. </a:t>
            </a:r>
            <a:endParaRPr lang="ru-RU" sz="1600" b="1" i="0">
              <a:solidFill>
                <a:srgbClr val="002136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b="1">
              <a:solidFill>
                <a:srgbClr val="002136"/>
              </a:solidFill>
            </a:endParaRPr>
          </a:p>
          <a:p>
            <a:pPr algn="ctr">
              <a:defRPr/>
            </a:pPr>
            <a:endParaRPr lang="ru-RU" b="1" i="0">
              <a:solidFill>
                <a:srgbClr val="00213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39187153" name="Прямоугольник 2"/>
          <p:cNvSpPr/>
          <p:nvPr/>
        </p:nvSpPr>
        <p:spPr bwMode="auto">
          <a:xfrm>
            <a:off x="-36511" y="-217314"/>
            <a:ext cx="9180511" cy="699541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solidFill>
                  <a:prstClr val="white"/>
                </a:solidFill>
                <a:latin typeface="Century Gothic"/>
                <a:cs typeface="Arial"/>
              </a:rPr>
              <a:t>		</a:t>
            </a:r>
            <a:endParaRPr/>
          </a:p>
        </p:txBody>
      </p:sp>
      <p:sp>
        <p:nvSpPr>
          <p:cNvPr id="1516474218" name="TextBox 3"/>
          <p:cNvSpPr txBox="1"/>
          <p:nvPr/>
        </p:nvSpPr>
        <p:spPr bwMode="auto">
          <a:xfrm>
            <a:off x="713185" y="0"/>
            <a:ext cx="1758814" cy="338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/>
          </a:p>
        </p:txBody>
      </p:sp>
      <p:pic>
        <p:nvPicPr>
          <p:cNvPr id="1620444796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51519" y="-94458"/>
            <a:ext cx="437190" cy="492313"/>
          </a:xfrm>
          <a:prstGeom prst="rect">
            <a:avLst/>
          </a:prstGeom>
          <a:noFill/>
        </p:spPr>
      </p:pic>
      <p:sp>
        <p:nvSpPr>
          <p:cNvPr id="424442931" name="Прямоугольник 9"/>
          <p:cNvSpPr/>
          <p:nvPr/>
        </p:nvSpPr>
        <p:spPr bwMode="auto">
          <a:xfrm>
            <a:off x="107503" y="771549"/>
            <a:ext cx="8928991" cy="1123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1826184743" name="TextBox 1"/>
          <p:cNvSpPr txBox="1"/>
          <p:nvPr/>
        </p:nvSpPr>
        <p:spPr bwMode="auto">
          <a:xfrm>
            <a:off x="314708" y="635604"/>
            <a:ext cx="8535461" cy="4526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1600">
                <a:solidFill>
                  <a:srgbClr val="002136"/>
                </a:solidFill>
                <a:latin typeface="Times New Roman"/>
                <a:cs typeface="Times New Roman"/>
              </a:rPr>
              <a:t>     </a:t>
            </a:r>
            <a:r>
              <a:rPr sz="1300" b="1" i="0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Дополнительно</a:t>
            </a:r>
            <a:endParaRPr sz="1300" b="1" i="0" u="sng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defRPr/>
            </a:pP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Согласно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Положению о составе и содержании документации по планировке территории, предусматривающей размещение одного или нескольких линейных объектов,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утвержденному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постановлением Правительства РФ от 12.05.2017 № 564,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текстовая часть проекта межевания территории должна содержать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ведения об отнесении образуемого земельного участка к определенной категории земель (в том числе в случае, если земельный участок в связи с размещением линейного объекта подлежит отнесению к определенной категории земель в силу закона без необходимости при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нятия решения о переводе земельного участка из состава земель этой категории в другую) или сведения о необходимости перевода земельного участка из состава земель одной категории в другую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sz="1300">
              <a:solidFill>
                <a:srgbClr val="002136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В соответствии со статьей 11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Федерального закона от 03.08.2018 № 341-ФЗ 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редоставление земельных участков в целях размещения линейных объектов федерального, регионального и местного значения осуществляется в соответствии с утвержденными документами территориального планирования и (или) документацией по планировке территории нез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висимо от принадлежности таких земельных участков к той или иной категории земель, за исключением случаев, если в соответствии с федеральным законом не допускается размещение таких линейных объектов в границах определенных земель, зон, на определенной терр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итории.</a:t>
            </a:r>
            <a:endParaRPr sz="1300">
              <a:solidFill>
                <a:srgbClr val="002136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Одновременно с регистрацией права лица, которому предоставлен земельный участок, указанный в ч. 1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ст. 11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Закона от 03.08.2018 № 341-ФЗ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в ЕГРН вносятся сведения о принадлежности такого земельного участка к категории земель промышленн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ости, энергетики, транспорта, связи, радиовещания, телевидения, информатики, земель для обеспечения космической деятельности, земель обороны, бе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зопасности или земель иного специального назначения, за исключением случаев, если такой земельный участок отнесен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 категории земель населенных пунктов. При этом принятие решения о переводе земельного участка из одной категории земель в другую катего</a:t>
            </a:r>
            <a:r>
              <a:rPr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рию или об отнесении земельного участка к определенной категории земель не требуется.</a:t>
            </a:r>
            <a:endParaRPr sz="1300"/>
          </a:p>
          <a:p>
            <a:pPr algn="ctr">
              <a:defRPr/>
            </a:pPr>
            <a:endParaRPr lang="ru-RU" b="1" i="0">
              <a:solidFill>
                <a:srgbClr val="00213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-36512" y="-217314"/>
            <a:ext cx="9180512" cy="699542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solidFill>
                  <a:prstClr val="white"/>
                </a:solidFill>
                <a:latin typeface="Century Gothic"/>
                <a:cs typeface="Arial"/>
              </a:rPr>
              <a:t>		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827584" y="-25603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/>
          </a:p>
        </p:txBody>
      </p:sp>
      <p:pic>
        <p:nvPicPr>
          <p:cNvPr id="5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89378" y="-102483"/>
            <a:ext cx="437191" cy="4923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 bwMode="auto">
          <a:xfrm>
            <a:off x="107504" y="771550"/>
            <a:ext cx="8928992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18486" y="748441"/>
            <a:ext cx="8642381" cy="4602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>
                <a:latin typeface="Times New Roman"/>
                <a:cs typeface="Times New Roman"/>
              </a:rPr>
              <a:t>Систематизация </a:t>
            </a:r>
            <a:r>
              <a:rPr lang="ru-RU" b="1">
                <a:latin typeface="Times New Roman"/>
                <a:cs typeface="Times New Roman"/>
              </a:rPr>
              <a:t>нормативов градостроительного проектирования </a:t>
            </a:r>
            <a:endParaRPr lang="ru-RU" b="1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b="1">
                <a:latin typeface="Times New Roman"/>
                <a:cs typeface="Times New Roman"/>
              </a:rPr>
              <a:t>в </a:t>
            </a:r>
            <a:r>
              <a:rPr lang="ru-RU" b="1">
                <a:latin typeface="Times New Roman"/>
                <a:cs typeface="Times New Roman"/>
              </a:rPr>
              <a:t>Новосибирской </a:t>
            </a:r>
            <a:r>
              <a:rPr lang="ru-RU" b="1">
                <a:latin typeface="Times New Roman"/>
                <a:cs typeface="Times New Roman"/>
              </a:rPr>
              <a:t>области</a:t>
            </a:r>
            <a:endParaRPr/>
          </a:p>
          <a:p>
            <a:pPr lvl="0" algn="ctr">
              <a:defRPr/>
            </a:pPr>
            <a:endParaRPr lang="ru-RU" sz="1600" b="1">
              <a:solidFill>
                <a:srgbClr val="002136"/>
              </a:solidFill>
            </a:endParaRPr>
          </a:p>
          <a:p>
            <a:pPr lvl="0" algn="just">
              <a:defRPr/>
            </a:pPr>
            <a:r>
              <a:rPr lang="ru-RU" sz="1600">
                <a:latin typeface="Times New Roman"/>
                <a:cs typeface="Times New Roman"/>
              </a:rPr>
              <a:t> </a:t>
            </a:r>
            <a:r>
              <a:rPr lang="ru-RU" sz="1600">
                <a:latin typeface="Times New Roman"/>
                <a:cs typeface="Times New Roman"/>
              </a:rPr>
              <a:t>    Приказом министерства строительства Новосибирской области </a:t>
            </a:r>
            <a:r>
              <a:rPr lang="ru-RU" sz="1600" b="1">
                <a:latin typeface="Times New Roman"/>
                <a:cs typeface="Times New Roman"/>
              </a:rPr>
              <a:t>от 07.04.2025 № 41-НПА </a:t>
            </a:r>
            <a:r>
              <a:rPr lang="ru-RU" sz="1600">
                <a:latin typeface="Times New Roman"/>
                <a:cs typeface="Times New Roman"/>
              </a:rPr>
              <a:t>       «О Систематизация нормативов градостроительного проектирования в Новосибирской области» утвержден порядок систематизации нормативов градостроительного проектирования в Новосибирской области, согласно которому ОМС МО Новосибирской области должны будут направлять в Минстрой НСО местные нормативы градостроительного проектирования, копию муниципального нормативного акта об их утверждении, а также сведения по установленной форме </a:t>
            </a:r>
            <a:r>
              <a:rPr lang="ru-RU" sz="1600" b="0">
                <a:latin typeface="Times New Roman"/>
                <a:cs typeface="Times New Roman"/>
              </a:rPr>
              <a:t>(приложение № 2 Порядка) </a:t>
            </a:r>
            <a:r>
              <a:rPr lang="ru-RU" sz="1600" b="1">
                <a:latin typeface="Times New Roman"/>
                <a:cs typeface="Times New Roman"/>
              </a:rPr>
              <a:t>в срок, не превышающий десяти дней</a:t>
            </a:r>
            <a:r>
              <a:rPr lang="ru-RU" sz="1600">
                <a:latin typeface="Times New Roman"/>
                <a:cs typeface="Times New Roman"/>
              </a:rPr>
              <a:t> со дня утверждения (внесения изменений) указанных нормативов, в целях последующего формирования общего электронного реестра.</a:t>
            </a:r>
            <a:endParaRPr/>
          </a:p>
          <a:p>
            <a:pPr lvl="0" algn="just">
              <a:defRPr/>
            </a:pPr>
            <a:r>
              <a:rPr lang="ru-RU" sz="1600" b="1" i="0" u="none" strike="noStrike" cap="none" spc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   </a:t>
            </a:r>
            <a:r>
              <a:rPr lang="ru-RU" sz="1600" b="0" i="0" u="none" strike="noStrike" cap="none" spc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Информация, содержащаяся в реестре, будет размещаться на официальном сайте Минстроя НСО.</a:t>
            </a:r>
            <a:endParaRPr lang="ru-RU" sz="1600" b="0" i="0" u="none" strike="noStrike" cap="none" spc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defRPr/>
            </a:pPr>
            <a:r>
              <a:rPr lang="ru-RU" sz="1600" b="0" i="0" u="none" strike="noStrike" cap="none" spc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   Данный приказ разослан в адрес глав МО письмом Минстроя НСО от 16.04.2025 № 3343-06-06-08/45. Информацию необходимо предоставить в срок </a:t>
            </a:r>
            <a:r>
              <a:rPr lang="ru-RU" sz="1600" b="1" i="0" u="none" strike="noStrike" cap="none" spc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до 23.04.2025</a:t>
            </a:r>
            <a:r>
              <a:rPr lang="ru-RU" sz="1600" b="0" i="0" u="none" strike="noStrike" cap="none" spc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600" b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b="1">
              <a:solidFill>
                <a:srgbClr val="002136"/>
              </a:solidFill>
            </a:endParaRPr>
          </a:p>
          <a:p>
            <a:pPr algn="ctr">
              <a:defRPr/>
            </a:pPr>
            <a:endParaRPr lang="ru-RU" b="1" i="0">
              <a:solidFill>
                <a:srgbClr val="00213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05078970" name="Прямоугольник 2"/>
          <p:cNvSpPr/>
          <p:nvPr/>
        </p:nvSpPr>
        <p:spPr bwMode="auto">
          <a:xfrm>
            <a:off x="-36511" y="-217314"/>
            <a:ext cx="9180511" cy="699541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solidFill>
                  <a:prstClr val="white"/>
                </a:solidFill>
                <a:latin typeface="Century Gothic"/>
                <a:cs typeface="Arial"/>
              </a:rPr>
              <a:t>		</a:t>
            </a:r>
            <a:endParaRPr/>
          </a:p>
        </p:txBody>
      </p:sp>
      <p:sp>
        <p:nvSpPr>
          <p:cNvPr id="2145158860" name="TextBox 3"/>
          <p:cNvSpPr txBox="1"/>
          <p:nvPr/>
        </p:nvSpPr>
        <p:spPr bwMode="auto">
          <a:xfrm>
            <a:off x="827583" y="-25601"/>
            <a:ext cx="1758814" cy="338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/>
          </a:p>
        </p:txBody>
      </p:sp>
      <p:pic>
        <p:nvPicPr>
          <p:cNvPr id="2009729697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89377" y="-102483"/>
            <a:ext cx="437190" cy="492313"/>
          </a:xfrm>
          <a:prstGeom prst="rect">
            <a:avLst/>
          </a:prstGeom>
          <a:noFill/>
        </p:spPr>
      </p:pic>
      <p:sp>
        <p:nvSpPr>
          <p:cNvPr id="1011839300" name="Прямоугольник 9"/>
          <p:cNvSpPr/>
          <p:nvPr/>
        </p:nvSpPr>
        <p:spPr bwMode="auto">
          <a:xfrm>
            <a:off x="107503" y="771549"/>
            <a:ext cx="8928991" cy="1123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988897874" name="TextBox 1"/>
          <p:cNvSpPr txBox="1"/>
          <p:nvPr/>
        </p:nvSpPr>
        <p:spPr bwMode="auto">
          <a:xfrm>
            <a:off x="318486" y="748441"/>
            <a:ext cx="8706461" cy="2286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002136"/>
                </a:solidFill>
                <a:latin typeface="Times New Roman"/>
                <a:ea typeface="Times New Roman"/>
                <a:cs typeface="Times New Roman"/>
              </a:rPr>
              <a:t>Постановление Правительства Новосибирской</a:t>
            </a:r>
            <a:r>
              <a:rPr lang="ru-RU" b="1">
                <a:solidFill>
                  <a:srgbClr val="002136"/>
                </a:solidFill>
                <a:latin typeface="Times New Roman"/>
                <a:ea typeface="Times New Roman"/>
                <a:cs typeface="Times New Roman"/>
              </a:rPr>
              <a:t> области </a:t>
            </a:r>
            <a:endParaRPr lang="ru-RU" b="1">
              <a:solidFill>
                <a:srgbClr val="002136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defRPr/>
            </a:pPr>
            <a:r>
              <a:rPr lang="ru-RU" b="1">
                <a:solidFill>
                  <a:srgbClr val="002136"/>
                </a:solidFill>
                <a:latin typeface="Times New Roman"/>
                <a:ea typeface="Times New Roman"/>
                <a:cs typeface="Times New Roman"/>
              </a:rPr>
              <a:t>от 15.04.2025 № 171-п</a:t>
            </a:r>
            <a:endParaRPr lang="ru-RU" b="1">
              <a:solidFill>
                <a:srgbClr val="002136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defRPr/>
            </a:pPr>
            <a:endParaRPr b="1">
              <a:solidFill>
                <a:srgbClr val="002136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b="0">
                <a:solidFill>
                  <a:srgbClr val="002136"/>
                </a:solidFill>
                <a:latin typeface="Times New Roman"/>
                <a:ea typeface="Times New Roman"/>
                <a:cs typeface="Times New Roman"/>
              </a:rPr>
              <a:t>     Данным постановлением, в соответствии с пунктом 5 части 2 статьи 40.1 ГрК РФ, Правительством Новосибирской области определен перечень объектов, в отношение которых не требуется согласование архитектурно-градостроительного облика объекта капитального строительства.</a:t>
            </a:r>
            <a:endParaRPr b="0">
              <a:solidFill>
                <a:srgbClr val="002136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b="1" i="0">
              <a:solidFill>
                <a:srgbClr val="00213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9180512" cy="699542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solidFill>
                  <a:prstClr val="white"/>
                </a:solidFill>
                <a:latin typeface="Century Gothic"/>
                <a:cs typeface="Arial"/>
              </a:rPr>
              <a:t>		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755576" y="143674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/>
          </a:p>
        </p:txBody>
      </p:sp>
      <p:pic>
        <p:nvPicPr>
          <p:cNvPr id="5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51520" y="143674"/>
            <a:ext cx="437191" cy="4923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 bwMode="auto">
          <a:xfrm>
            <a:off x="107504" y="771550"/>
            <a:ext cx="8928992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395534" y="945545"/>
            <a:ext cx="8563174" cy="4237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600" b="1">
                <a:latin typeface="Montserrat"/>
              </a:rPr>
              <a:t>     </a:t>
            </a:r>
            <a:r>
              <a:rPr lang="ru-RU" sz="1600" b="1">
                <a:latin typeface="Montserrat"/>
              </a:rPr>
              <a:t>РЕЕСТР ДОКУМЕНТОВ</a:t>
            </a:r>
            <a:endParaRPr/>
          </a:p>
          <a:p>
            <a:pPr algn="just">
              <a:defRPr/>
            </a:pPr>
            <a:endParaRPr lang="ru-RU" sz="1600">
              <a:latin typeface="Montserrat"/>
            </a:endParaRPr>
          </a:p>
          <a:p>
            <a:pPr algn="just">
              <a:defRPr/>
            </a:pPr>
            <a:r>
              <a:rPr lang="ru-RU" sz="1600">
                <a:latin typeface="Montserrat"/>
              </a:rPr>
              <a:t>     </a:t>
            </a:r>
            <a:r>
              <a:rPr lang="ru-RU" sz="1600">
                <a:latin typeface="Times New Roman"/>
                <a:cs typeface="Times New Roman"/>
              </a:rPr>
              <a:t>В </a:t>
            </a:r>
            <a:r>
              <a:rPr lang="ru-RU" sz="1600">
                <a:latin typeface="Times New Roman"/>
                <a:cs typeface="Times New Roman"/>
              </a:rPr>
              <a:t>2025 году продолжается мониторинг нормативных правовых актов Новосибирской области и муниципальных правовых актов на предмет их соответствия </a:t>
            </a:r>
            <a:r>
              <a:rPr lang="ru-RU" sz="1600" b="0" i="0" u="none" strike="noStrike" cap="none" spc="0">
                <a:solidFill>
                  <a:schemeClr val="tx1"/>
                </a:solidFill>
                <a:latin typeface="Times New Roman"/>
                <a:ea typeface="Montserrat"/>
                <a:cs typeface="Times New Roman"/>
              </a:rPr>
              <a:t>электронному </a:t>
            </a:r>
            <a:r>
              <a:rPr lang="ru-RU" sz="1600" b="1" i="0" u="none" strike="noStrike" cap="none" spc="0">
                <a:solidFill>
                  <a:schemeClr val="tx1"/>
                </a:solidFill>
                <a:latin typeface="Times New Roman"/>
                <a:ea typeface="Montserrat"/>
                <a:cs typeface="Times New Roman"/>
              </a:rPr>
              <a:t>Реестру</a:t>
            </a:r>
            <a:r>
              <a:rPr lang="ru-RU" sz="1600" b="0" i="0" u="none" strike="noStrike" cap="none" spc="0">
                <a:solidFill>
                  <a:schemeClr val="tx1"/>
                </a:solidFill>
                <a:latin typeface="Times New Roman"/>
                <a:ea typeface="Montserrat"/>
                <a:cs typeface="Times New Roman"/>
              </a:rPr>
              <a:t> документов, сведений, материалов, согласований, предусмотренных нормативными правовыми актами Российской Федерации и необходимых застройщику, техническому заказчику для выполнения предусмотренных частями  3-7 статьи 52 Градостроительного кодекса Российской Федерации мероприятий при реализации проекта по строительству объекта капитального строительства, и признании утратившими силу некоторых актов Правительства Российской Федерации, введенного </a:t>
            </a:r>
            <a:r>
              <a:rPr lang="ru-RU" sz="1600">
                <a:latin typeface="Times New Roman"/>
                <a:ea typeface="Montserrat"/>
                <a:cs typeface="Times New Roman"/>
              </a:rPr>
              <a:t>постан</a:t>
            </a:r>
            <a:r>
              <a:rPr lang="ru-RU" sz="1600">
                <a:latin typeface="Times New Roman"/>
                <a:cs typeface="Times New Roman"/>
              </a:rPr>
              <a:t>овлением </a:t>
            </a:r>
            <a:r>
              <a:rPr lang="ru-RU" sz="1600" b="1">
                <a:latin typeface="Times New Roman"/>
                <a:ea typeface="Montserrat"/>
                <a:cs typeface="Times New Roman"/>
              </a:rPr>
              <a:t>Правительства Российской Федерации от 21.07.2023  № 118</a:t>
            </a:r>
            <a:r>
              <a:rPr lang="ru-RU" sz="1600">
                <a:latin typeface="Times New Roman"/>
                <a:cs typeface="Times New Roman"/>
              </a:rPr>
              <a:t> </a:t>
            </a:r>
            <a:r>
              <a:rPr lang="ru-RU" sz="1600">
                <a:latin typeface="Times New Roman"/>
                <a:cs typeface="Times New Roman"/>
              </a:rPr>
              <a:t>и действующего </a:t>
            </a:r>
            <a:r>
              <a:rPr lang="ru-RU" sz="1600" b="1">
                <a:latin typeface="Times New Roman"/>
                <a:cs typeface="Times New Roman"/>
              </a:rPr>
              <a:t>с 01.09.2024</a:t>
            </a:r>
            <a:r>
              <a:rPr lang="ru-RU" sz="1600" b="0" i="0" u="none" strike="noStrike" cap="none" spc="0">
                <a:solidFill>
                  <a:schemeClr val="tx1"/>
                </a:solidFill>
                <a:latin typeface="Times New Roman"/>
                <a:ea typeface="Montserrat"/>
                <a:cs typeface="Times New Roman"/>
              </a:rPr>
              <a:t> в единой государственной информационной системе обеспечения градостроительной деятельности «Стройкомплекс.РФ»</a:t>
            </a:r>
            <a:r>
              <a:rPr lang="ru-RU" sz="1600">
                <a:latin typeface="Times New Roman"/>
                <a:cs typeface="Times New Roman"/>
              </a:rPr>
              <a:t> (</a:t>
            </a:r>
            <a:r>
              <a:rPr lang="ru-RU" sz="1600" b="0" i="0" u="sng" strike="noStrike" cap="none" spc="0">
                <a:solidFill>
                  <a:schemeClr val="tx1"/>
                </a:solidFill>
                <a:latin typeface="Times New Roman"/>
                <a:ea typeface="Montserrat"/>
                <a:cs typeface="Times New Roman"/>
                <a:hlinkClick r:id="rId3" tooltip="https://стройкомплекс.рф/rd"/>
              </a:rPr>
              <a:t>https://стройкомплекс.рф/rd</a:t>
            </a:r>
            <a:r>
              <a:rPr lang="ru-RU" sz="1600">
                <a:latin typeface="Times New Roman"/>
                <a:cs typeface="Times New Roman"/>
              </a:rPr>
              <a:t>).</a:t>
            </a:r>
            <a:endParaRPr/>
          </a:p>
          <a:p>
            <a:pPr algn="just">
              <a:defRPr/>
            </a:pPr>
            <a:r>
              <a:rPr lang="ru-RU" sz="1600">
                <a:latin typeface="Times New Roman"/>
                <a:cs typeface="Times New Roman"/>
              </a:rPr>
              <a:t> </a:t>
            </a:r>
            <a:r>
              <a:rPr lang="ru-RU" sz="1600">
                <a:latin typeface="Times New Roman"/>
                <a:cs typeface="Times New Roman"/>
              </a:rPr>
              <a:t>    </a:t>
            </a:r>
            <a:r>
              <a:rPr lang="ru-RU" sz="1600">
                <a:latin typeface="Times New Roman"/>
                <a:cs typeface="Times New Roman"/>
              </a:rPr>
              <a:t>Отчет </a:t>
            </a:r>
            <a:r>
              <a:rPr lang="ru-RU" sz="1600">
                <a:latin typeface="Times New Roman"/>
                <a:cs typeface="Times New Roman"/>
              </a:rPr>
              <a:t>необходимо направлять ежеквартально, до 1 числа месяца, следующего за отчетным кварталом.</a:t>
            </a:r>
            <a:endParaRPr/>
          </a:p>
          <a:p>
            <a:pPr algn="just">
              <a:defRPr/>
            </a:pPr>
            <a:endParaRPr lang="ru-RU" sz="1600">
              <a:latin typeface="Montserrat"/>
            </a:endParaRPr>
          </a:p>
          <a:p>
            <a:pPr algn="ctr">
              <a:defRPr/>
            </a:pPr>
            <a:endParaRPr lang="ru-RU" sz="1600">
              <a:latin typeface="Montserra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-30497" y="-132590"/>
            <a:ext cx="9180512" cy="699542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solidFill>
                  <a:prstClr val="white"/>
                </a:solidFill>
                <a:latin typeface="Century Gothic"/>
              </a:rPr>
              <a:t> </a:t>
            </a:r>
            <a:endParaRPr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811109" y="59180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>
              <a:solidFill>
                <a:prstClr val="black"/>
              </a:solidFill>
            </a:endParaRPr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>
              <a:solidFill>
                <a:prstClr val="black"/>
              </a:solidFill>
            </a:endParaRPr>
          </a:p>
        </p:txBody>
      </p:sp>
      <p:pic>
        <p:nvPicPr>
          <p:cNvPr id="5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38587" y="-10086"/>
            <a:ext cx="437191" cy="492314"/>
          </a:xfrm>
          <a:prstGeom prst="rect">
            <a:avLst/>
          </a:prstGeom>
          <a:noFill/>
        </p:spPr>
      </p:pic>
      <p:sp>
        <p:nvSpPr>
          <p:cNvPr id="398768475" name="TextBox 398768474"/>
          <p:cNvSpPr txBox="1"/>
          <p:nvPr/>
        </p:nvSpPr>
        <p:spPr bwMode="auto">
          <a:xfrm>
            <a:off x="624749" y="778686"/>
            <a:ext cx="7967940" cy="3454792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b="1">
                <a:solidFill>
                  <a:srgbClr val="FF0000"/>
                </a:solidFill>
                <a:latin typeface="Times New Roman"/>
                <a:cs typeface="Times New Roman"/>
              </a:rPr>
              <a:t>Обращаем</a:t>
            </a:r>
            <a:r>
              <a:rPr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>
                <a:solidFill>
                  <a:srgbClr val="FF0000"/>
                </a:solidFill>
                <a:latin typeface="Times New Roman"/>
                <a:cs typeface="Times New Roman"/>
              </a:rPr>
              <a:t>внимание</a:t>
            </a:r>
            <a:r>
              <a:rPr b="1">
                <a:solidFill>
                  <a:srgbClr val="FF0000"/>
                </a:solidFill>
                <a:latin typeface="Times New Roman"/>
                <a:cs typeface="Times New Roman"/>
              </a:rPr>
              <a:t>!</a:t>
            </a:r>
            <a:endParaRPr lang="ru-RU" b="1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b="1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indent="450214" algn="just">
              <a:spcAft>
                <a:spcPts val="0"/>
              </a:spcAft>
              <a:defRPr/>
            </a:pPr>
            <a:r>
              <a:rPr sz="1600">
                <a:latin typeface="Times New Roman"/>
                <a:cs typeface="Times New Roman"/>
              </a:rPr>
              <a:t>1.Утвержденные </a:t>
            </a:r>
            <a:r>
              <a:rPr sz="1600">
                <a:latin typeface="Times New Roman"/>
                <a:cs typeface="Times New Roman"/>
              </a:rPr>
              <a:t>документы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территориального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планирования</a:t>
            </a:r>
            <a:r>
              <a:rPr sz="1600">
                <a:latin typeface="Times New Roman"/>
                <a:cs typeface="Times New Roman"/>
              </a:rPr>
              <a:t> и </a:t>
            </a:r>
            <a:r>
              <a:rPr sz="1600">
                <a:latin typeface="Times New Roman"/>
                <a:cs typeface="Times New Roman"/>
              </a:rPr>
              <a:t>градостроительного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зонирования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необходимо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размещать</a:t>
            </a:r>
            <a:r>
              <a:rPr sz="1600">
                <a:latin typeface="Times New Roman"/>
                <a:cs typeface="Times New Roman"/>
              </a:rPr>
              <a:t> в ФГИС ТП </a:t>
            </a:r>
            <a:r>
              <a:rPr sz="1600" b="1">
                <a:latin typeface="Times New Roman"/>
                <a:cs typeface="Times New Roman"/>
              </a:rPr>
              <a:t>не</a:t>
            </a:r>
            <a:r>
              <a:rPr sz="1600" b="1">
                <a:latin typeface="Times New Roman"/>
                <a:cs typeface="Times New Roman"/>
              </a:rPr>
              <a:t> </a:t>
            </a:r>
            <a:r>
              <a:rPr sz="1600" b="1">
                <a:latin typeface="Times New Roman"/>
                <a:cs typeface="Times New Roman"/>
              </a:rPr>
              <a:t>позднее</a:t>
            </a:r>
            <a:r>
              <a:rPr sz="1600" b="1">
                <a:latin typeface="Times New Roman"/>
                <a:cs typeface="Times New Roman"/>
              </a:rPr>
              <a:t> </a:t>
            </a:r>
            <a:r>
              <a:rPr sz="1600" b="1">
                <a:latin typeface="Times New Roman"/>
                <a:cs typeface="Times New Roman"/>
              </a:rPr>
              <a:t>десяти</a:t>
            </a:r>
            <a:r>
              <a:rPr sz="1600" b="1">
                <a:latin typeface="Times New Roman"/>
                <a:cs typeface="Times New Roman"/>
              </a:rPr>
              <a:t> </a:t>
            </a:r>
            <a:r>
              <a:rPr sz="1600" b="1">
                <a:latin typeface="Times New Roman"/>
                <a:cs typeface="Times New Roman"/>
              </a:rPr>
              <a:t>дней</a:t>
            </a:r>
            <a:r>
              <a:rPr sz="1600" b="1">
                <a:latin typeface="Times New Roman"/>
                <a:cs typeface="Times New Roman"/>
              </a:rPr>
              <a:t> с </a:t>
            </a:r>
            <a:r>
              <a:rPr sz="1600" b="1">
                <a:latin typeface="Times New Roman"/>
                <a:cs typeface="Times New Roman"/>
              </a:rPr>
              <a:t>даты</a:t>
            </a:r>
            <a:r>
              <a:rPr sz="1600" b="1">
                <a:latin typeface="Times New Roman"/>
                <a:cs typeface="Times New Roman"/>
              </a:rPr>
              <a:t> </a:t>
            </a:r>
            <a:r>
              <a:rPr lang="ru-RU" sz="1600" b="1">
                <a:latin typeface="Times New Roman"/>
                <a:cs typeface="Times New Roman"/>
              </a:rPr>
              <a:t>их </a:t>
            </a:r>
            <a:r>
              <a:rPr sz="1600" b="1">
                <a:latin typeface="Times New Roman"/>
                <a:cs typeface="Times New Roman"/>
              </a:rPr>
              <a:t>утверждения</a:t>
            </a:r>
            <a:r>
              <a:rPr sz="1600">
                <a:latin typeface="Times New Roman"/>
                <a:cs typeface="Times New Roman"/>
              </a:rPr>
              <a:t> (</a:t>
            </a:r>
            <a:r>
              <a:rPr sz="1600">
                <a:latin typeface="Times New Roman"/>
                <a:cs typeface="Times New Roman"/>
              </a:rPr>
              <a:t>ч.9 ст.9 </a:t>
            </a:r>
            <a:r>
              <a:rPr sz="1600">
                <a:latin typeface="Times New Roman"/>
                <a:cs typeface="Times New Roman"/>
              </a:rPr>
              <a:t>ГрК</a:t>
            </a:r>
            <a:r>
              <a:rPr sz="1600">
                <a:latin typeface="Times New Roman"/>
                <a:cs typeface="Times New Roman"/>
              </a:rPr>
              <a:t> РФ, ч.3.1 </a:t>
            </a:r>
            <a:r>
              <a:rPr sz="1600">
                <a:latin typeface="Times New Roman"/>
                <a:cs typeface="Times New Roman"/>
              </a:rPr>
              <a:t>ст</a:t>
            </a:r>
            <a:r>
              <a:rPr sz="1600">
                <a:latin typeface="Times New Roman"/>
                <a:cs typeface="Times New Roman"/>
              </a:rPr>
              <a:t>. 32 </a:t>
            </a:r>
            <a:r>
              <a:rPr sz="1600">
                <a:latin typeface="Times New Roman"/>
                <a:cs typeface="Times New Roman"/>
              </a:rPr>
              <a:t>ГрК</a:t>
            </a:r>
            <a:r>
              <a:rPr sz="1600">
                <a:latin typeface="Times New Roman"/>
                <a:cs typeface="Times New Roman"/>
              </a:rPr>
              <a:t> РФ).</a:t>
            </a:r>
            <a:endParaRPr/>
          </a:p>
          <a:p>
            <a:pPr indent="450214" algn="just">
              <a:spcAft>
                <a:spcPts val="0"/>
              </a:spcAft>
              <a:defRPr/>
            </a:pPr>
            <a:r>
              <a:rPr sz="1600">
                <a:latin typeface="Times New Roman"/>
                <a:cs typeface="Times New Roman"/>
              </a:rPr>
              <a:t>2. </a:t>
            </a:r>
            <a:r>
              <a:rPr sz="1600" u="none">
                <a:latin typeface="Times New Roman"/>
                <a:cs typeface="Times New Roman"/>
              </a:rPr>
              <a:t>При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необходимости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согласования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проектов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документов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территориального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планирования</a:t>
            </a:r>
            <a:r>
              <a:rPr sz="1600" u="none">
                <a:latin typeface="Times New Roman"/>
                <a:cs typeface="Times New Roman"/>
              </a:rPr>
              <a:t> в ФГИС ТП (</a:t>
            </a:r>
            <a:r>
              <a:rPr sz="1600" u="none">
                <a:latin typeface="Times New Roman"/>
                <a:cs typeface="Times New Roman"/>
              </a:rPr>
              <a:t>при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наличии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предмета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согласования</a:t>
            </a:r>
            <a:r>
              <a:rPr sz="1600" u="none">
                <a:latin typeface="Times New Roman"/>
                <a:cs typeface="Times New Roman"/>
              </a:rPr>
              <a:t>), </a:t>
            </a:r>
            <a:r>
              <a:rPr sz="1600" u="none">
                <a:latin typeface="Times New Roman"/>
                <a:cs typeface="Times New Roman"/>
              </a:rPr>
              <a:t>уведомление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об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обеспечении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доступа</a:t>
            </a:r>
            <a:r>
              <a:rPr sz="1600" u="none">
                <a:latin typeface="Times New Roman"/>
                <a:cs typeface="Times New Roman"/>
              </a:rPr>
              <a:t> к </a:t>
            </a:r>
            <a:r>
              <a:rPr sz="1600" u="none">
                <a:latin typeface="Times New Roman"/>
                <a:cs typeface="Times New Roman"/>
              </a:rPr>
              <a:t>проектам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документов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территориального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планирования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lang="ru-RU" sz="1600" u="none">
                <a:latin typeface="Times New Roman"/>
                <a:cs typeface="Times New Roman"/>
              </a:rPr>
              <a:t>МО </a:t>
            </a:r>
            <a:r>
              <a:rPr sz="1600" u="none">
                <a:latin typeface="Times New Roman"/>
                <a:cs typeface="Times New Roman"/>
              </a:rPr>
              <a:t>и </a:t>
            </a:r>
            <a:r>
              <a:rPr sz="1600" u="none">
                <a:latin typeface="Times New Roman"/>
                <a:cs typeface="Times New Roman"/>
              </a:rPr>
              <a:t>материалов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по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обоснованию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таких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проектов</a:t>
            </a:r>
            <a:r>
              <a:rPr sz="1600" u="none">
                <a:latin typeface="Times New Roman"/>
                <a:cs typeface="Times New Roman"/>
              </a:rPr>
              <a:t> в ФГИС ТП </a:t>
            </a:r>
            <a:r>
              <a:rPr sz="1600" u="none">
                <a:latin typeface="Times New Roman"/>
                <a:cs typeface="Times New Roman"/>
              </a:rPr>
              <a:t>должно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направляться</a:t>
            </a:r>
            <a:r>
              <a:rPr sz="1600" u="none">
                <a:latin typeface="Times New Roman"/>
                <a:cs typeface="Times New Roman"/>
              </a:rPr>
              <a:t> в </a:t>
            </a:r>
            <a:r>
              <a:rPr sz="1600" u="none">
                <a:latin typeface="Times New Roman"/>
                <a:cs typeface="Times New Roman"/>
              </a:rPr>
              <a:t>уполномоченный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на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согласование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орган</a:t>
            </a:r>
            <a:r>
              <a:rPr sz="1600" u="none">
                <a:latin typeface="Times New Roman"/>
                <a:cs typeface="Times New Roman"/>
              </a:rPr>
              <a:t> (в </a:t>
            </a:r>
            <a:r>
              <a:rPr sz="1600" u="none">
                <a:latin typeface="Times New Roman"/>
                <a:cs typeface="Times New Roman"/>
              </a:rPr>
              <a:t>том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числе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Правительство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Новосибирской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области</a:t>
            </a:r>
            <a:r>
              <a:rPr sz="1600" u="none">
                <a:latin typeface="Times New Roman"/>
                <a:cs typeface="Times New Roman"/>
              </a:rPr>
              <a:t>) </a:t>
            </a:r>
            <a:r>
              <a:rPr sz="1600" b="1" u="none">
                <a:solidFill>
                  <a:schemeClr val="tx1"/>
                </a:solidFill>
                <a:latin typeface="Times New Roman"/>
                <a:cs typeface="Times New Roman"/>
              </a:rPr>
              <a:t>в </a:t>
            </a:r>
            <a:r>
              <a:rPr sz="1600" b="1" u="none">
                <a:solidFill>
                  <a:schemeClr val="tx1"/>
                </a:solidFill>
                <a:latin typeface="Times New Roman"/>
                <a:cs typeface="Times New Roman"/>
              </a:rPr>
              <a:t>трехдневный</a:t>
            </a:r>
            <a:r>
              <a:rPr sz="1600" b="1" u="none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600" b="1" u="none">
                <a:solidFill>
                  <a:schemeClr val="tx1"/>
                </a:solidFill>
                <a:latin typeface="Times New Roman"/>
                <a:cs typeface="Times New Roman"/>
              </a:rPr>
              <a:t>срок</a:t>
            </a:r>
            <a:r>
              <a:rPr sz="1600" b="1" u="none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600" b="1" u="none">
                <a:solidFill>
                  <a:schemeClr val="tx1"/>
                </a:solidFill>
                <a:latin typeface="Times New Roman"/>
                <a:cs typeface="Times New Roman"/>
              </a:rPr>
              <a:t>со</a:t>
            </a:r>
            <a:r>
              <a:rPr sz="1600" b="1" u="none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600" b="1" u="none">
                <a:solidFill>
                  <a:schemeClr val="tx1"/>
                </a:solidFill>
                <a:latin typeface="Times New Roman"/>
                <a:cs typeface="Times New Roman"/>
              </a:rPr>
              <a:t>дня</a:t>
            </a:r>
            <a:r>
              <a:rPr sz="1600" b="1" u="none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600" b="1" u="none">
                <a:solidFill>
                  <a:schemeClr val="tx1"/>
                </a:solidFill>
                <a:latin typeface="Times New Roman"/>
                <a:cs typeface="Times New Roman"/>
              </a:rPr>
              <a:t>обеспечения</a:t>
            </a:r>
            <a:r>
              <a:rPr sz="1600" b="1" u="none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600" b="1" u="none">
                <a:solidFill>
                  <a:schemeClr val="tx1"/>
                </a:solidFill>
                <a:latin typeface="Times New Roman"/>
                <a:cs typeface="Times New Roman"/>
              </a:rPr>
              <a:t>данного</a:t>
            </a:r>
            <a:r>
              <a:rPr sz="1600" b="1" u="none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600" b="1" u="none">
                <a:solidFill>
                  <a:schemeClr val="tx1"/>
                </a:solidFill>
                <a:latin typeface="Times New Roman"/>
                <a:cs typeface="Times New Roman"/>
              </a:rPr>
              <a:t>доступа</a:t>
            </a:r>
            <a:r>
              <a:rPr sz="1600" b="1" u="none">
                <a:latin typeface="Times New Roman"/>
                <a:cs typeface="Times New Roman"/>
              </a:rPr>
              <a:t> </a:t>
            </a:r>
            <a:r>
              <a:rPr sz="1600" b="0" u="none">
                <a:latin typeface="Times New Roman"/>
                <a:cs typeface="Times New Roman"/>
              </a:rPr>
              <a:t>(ч. 8 </a:t>
            </a:r>
            <a:r>
              <a:rPr sz="1600" b="0" u="none">
                <a:latin typeface="Times New Roman"/>
                <a:cs typeface="Times New Roman"/>
              </a:rPr>
              <a:t>ст</a:t>
            </a:r>
            <a:r>
              <a:rPr sz="1600" b="0" u="none">
                <a:latin typeface="Times New Roman"/>
                <a:cs typeface="Times New Roman"/>
              </a:rPr>
              <a:t>. 9 </a:t>
            </a:r>
            <a:r>
              <a:rPr sz="1600" b="0" u="none">
                <a:latin typeface="Times New Roman"/>
                <a:cs typeface="Times New Roman"/>
              </a:rPr>
              <a:t>ГрК</a:t>
            </a:r>
            <a:r>
              <a:rPr sz="1600" b="0" u="none">
                <a:latin typeface="Times New Roman"/>
                <a:cs typeface="Times New Roman"/>
              </a:rPr>
              <a:t> РФ)</a:t>
            </a:r>
            <a:r>
              <a:rPr sz="1600">
                <a:latin typeface="Times New Roman"/>
                <a:cs typeface="Times New Roman"/>
              </a:rPr>
              <a:t>.</a:t>
            </a:r>
            <a:endParaRPr/>
          </a:p>
          <a:p>
            <a:pPr indent="450214" algn="just">
              <a:spcAft>
                <a:spcPts val="0"/>
              </a:spcAft>
              <a:defRPr/>
            </a:pPr>
            <a:r>
              <a:rPr sz="1600">
                <a:latin typeface="Times New Roman"/>
                <a:cs typeface="Times New Roman"/>
              </a:rPr>
              <a:t>3. </a:t>
            </a:r>
            <a:r>
              <a:rPr sz="1600">
                <a:latin typeface="Times New Roman"/>
                <a:cs typeface="Times New Roman"/>
              </a:rPr>
              <a:t>Документы</a:t>
            </a:r>
            <a:r>
              <a:rPr sz="1600">
                <a:latin typeface="Times New Roman"/>
                <a:cs typeface="Times New Roman"/>
              </a:rPr>
              <a:t>, </a:t>
            </a:r>
            <a:r>
              <a:rPr sz="1600">
                <a:latin typeface="Times New Roman"/>
                <a:cs typeface="Times New Roman"/>
              </a:rPr>
              <a:t>материалы</a:t>
            </a:r>
            <a:r>
              <a:rPr sz="1600">
                <a:latin typeface="Times New Roman"/>
                <a:cs typeface="Times New Roman"/>
              </a:rPr>
              <a:t>, </a:t>
            </a:r>
            <a:r>
              <a:rPr sz="1600">
                <a:latin typeface="Times New Roman"/>
                <a:cs typeface="Times New Roman"/>
              </a:rPr>
              <a:t>которые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подлежат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размещению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или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сведения</a:t>
            </a:r>
            <a:r>
              <a:rPr sz="1600">
                <a:latin typeface="Times New Roman"/>
                <a:cs typeface="Times New Roman"/>
              </a:rPr>
              <a:t> о </a:t>
            </a:r>
            <a:r>
              <a:rPr sz="1600">
                <a:latin typeface="Times New Roman"/>
                <a:cs typeface="Times New Roman"/>
              </a:rPr>
              <a:t>которых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подлежат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размещению</a:t>
            </a:r>
            <a:r>
              <a:rPr sz="1600">
                <a:latin typeface="Times New Roman"/>
                <a:cs typeface="Times New Roman"/>
              </a:rPr>
              <a:t> в ГИСОГД, </a:t>
            </a:r>
            <a:r>
              <a:rPr sz="1600" u="none">
                <a:latin typeface="Times New Roman"/>
                <a:cs typeface="Times New Roman"/>
              </a:rPr>
              <a:t>размещаются</a:t>
            </a:r>
            <a:r>
              <a:rPr sz="1600" u="none">
                <a:latin typeface="Times New Roman"/>
                <a:cs typeface="Times New Roman"/>
              </a:rPr>
              <a:t> в </a:t>
            </a:r>
            <a:r>
              <a:rPr sz="1600" u="none">
                <a:latin typeface="Times New Roman"/>
                <a:cs typeface="Times New Roman"/>
              </a:rPr>
              <a:t>данной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системе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b="1" u="none">
                <a:latin typeface="Times New Roman"/>
                <a:cs typeface="Times New Roman"/>
              </a:rPr>
              <a:t>в </a:t>
            </a:r>
            <a:r>
              <a:rPr sz="1600" b="1" u="none">
                <a:latin typeface="Times New Roman"/>
                <a:cs typeface="Times New Roman"/>
              </a:rPr>
              <a:t>течение</a:t>
            </a:r>
            <a:r>
              <a:rPr sz="1600" b="1" u="none">
                <a:latin typeface="Times New Roman"/>
                <a:cs typeface="Times New Roman"/>
              </a:rPr>
              <a:t> </a:t>
            </a:r>
            <a:r>
              <a:rPr sz="1600" b="1" u="none">
                <a:latin typeface="Times New Roman"/>
                <a:cs typeface="Times New Roman"/>
              </a:rPr>
              <a:t>десяти</a:t>
            </a:r>
            <a:r>
              <a:rPr sz="1600" b="1" u="none">
                <a:latin typeface="Times New Roman"/>
                <a:cs typeface="Times New Roman"/>
              </a:rPr>
              <a:t> </a:t>
            </a:r>
            <a:r>
              <a:rPr sz="1600" b="1" u="none">
                <a:latin typeface="Times New Roman"/>
                <a:cs typeface="Times New Roman"/>
              </a:rPr>
              <a:t>рабочих</a:t>
            </a:r>
            <a:r>
              <a:rPr sz="1600" b="1" u="none">
                <a:latin typeface="Times New Roman"/>
                <a:cs typeface="Times New Roman"/>
              </a:rPr>
              <a:t> </a:t>
            </a:r>
            <a:r>
              <a:rPr sz="1600" b="1" u="none">
                <a:latin typeface="Times New Roman"/>
                <a:cs typeface="Times New Roman"/>
              </a:rPr>
              <a:t>дней</a:t>
            </a:r>
            <a:r>
              <a:rPr sz="1600" b="1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со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дня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их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утверждения</a:t>
            </a:r>
            <a:r>
              <a:rPr sz="1600" u="none">
                <a:latin typeface="Times New Roman"/>
                <a:cs typeface="Times New Roman"/>
              </a:rPr>
              <a:t>, </a:t>
            </a:r>
            <a:r>
              <a:rPr sz="1600" u="none">
                <a:latin typeface="Times New Roman"/>
                <a:cs typeface="Times New Roman"/>
              </a:rPr>
              <a:t>принятия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или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sz="1600" u="none">
                <a:latin typeface="Times New Roman"/>
                <a:cs typeface="Times New Roman"/>
              </a:rPr>
              <a:t>выдачи</a:t>
            </a:r>
            <a:r>
              <a:rPr sz="1600" u="none">
                <a:latin typeface="Times New Roman"/>
                <a:cs typeface="Times New Roman"/>
              </a:rPr>
              <a:t> </a:t>
            </a:r>
            <a:r>
              <a:rPr lang="ru-RU" sz="1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(ч. 2 ст. 57 ГрК РФ</a:t>
            </a:r>
            <a:r>
              <a:rPr sz="1600">
                <a:latin typeface="Times New Roman"/>
                <a:cs typeface="Times New Roman"/>
              </a:rPr>
              <a:t>).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-30497" y="-132590"/>
            <a:ext cx="9180512" cy="699542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solidFill>
                  <a:prstClr val="white"/>
                </a:solidFill>
                <a:latin typeface="Century Gothic"/>
              </a:rPr>
              <a:t> </a:t>
            </a:r>
            <a:endParaRPr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811109" y="59180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>
              <a:solidFill>
                <a:prstClr val="black"/>
              </a:solidFill>
            </a:endParaRPr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>
              <a:solidFill>
                <a:prstClr val="black"/>
              </a:solidFill>
            </a:endParaRPr>
          </a:p>
        </p:txBody>
      </p:sp>
      <p:pic>
        <p:nvPicPr>
          <p:cNvPr id="5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38587" y="-10086"/>
            <a:ext cx="437191" cy="492314"/>
          </a:xfrm>
          <a:prstGeom prst="rect">
            <a:avLst/>
          </a:prstGeom>
          <a:noFill/>
        </p:spPr>
      </p:pic>
      <p:sp>
        <p:nvSpPr>
          <p:cNvPr id="398768475" name="TextBox 398768474"/>
          <p:cNvSpPr txBox="1"/>
          <p:nvPr/>
        </p:nvSpPr>
        <p:spPr bwMode="auto">
          <a:xfrm>
            <a:off x="624747" y="778684"/>
            <a:ext cx="8051818" cy="3648612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b="1">
                <a:solidFill>
                  <a:srgbClr val="FF0000"/>
                </a:solidFill>
                <a:latin typeface="Times New Roman"/>
                <a:cs typeface="Times New Roman"/>
              </a:rPr>
              <a:t>Обращаем</a:t>
            </a:r>
            <a:r>
              <a:rPr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>
                <a:solidFill>
                  <a:srgbClr val="FF0000"/>
                </a:solidFill>
                <a:latin typeface="Times New Roman"/>
                <a:cs typeface="Times New Roman"/>
              </a:rPr>
              <a:t>внимание</a:t>
            </a:r>
            <a:r>
              <a:rPr b="1">
                <a:solidFill>
                  <a:srgbClr val="FF0000"/>
                </a:solidFill>
                <a:latin typeface="Times New Roman"/>
                <a:cs typeface="Times New Roman"/>
              </a:rPr>
              <a:t>!</a:t>
            </a:r>
            <a:endParaRPr b="1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b="1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457200" algn="just">
              <a:lnSpc>
                <a:spcPct val="98000"/>
              </a:lnSpc>
              <a:spcBef>
                <a:spcPts val="0"/>
              </a:spcBef>
              <a:spcAft>
                <a:spcPts val="799"/>
              </a:spcAft>
              <a:defRPr/>
            </a:pPr>
            <a:r>
              <a:rPr sz="1600" b="0">
                <a:latin typeface="Times New Roman"/>
                <a:ea typeface="Times New Roman"/>
                <a:cs typeface="Times New Roman"/>
              </a:rPr>
              <a:t>Согласно аналитической справки ГБУ НСО «Геофонд НСО», шесть ОМС НСО в 1 квартале 2025 года не обеспечивают ведение ГИСОГД НСО: </a:t>
            </a:r>
            <a:r>
              <a:rPr sz="1600" b="0">
                <a:latin typeface="Times New Roman"/>
                <a:ea typeface="Times New Roman"/>
                <a:cs typeface="Times New Roman"/>
              </a:rPr>
              <a:t>Баганский, </a:t>
            </a:r>
            <a:r>
              <a:rPr sz="1600" b="0">
                <a:latin typeface="Times New Roman"/>
                <a:ea typeface="Times New Roman"/>
                <a:cs typeface="Times New Roman"/>
              </a:rPr>
              <a:t>Венгеровский, </a:t>
            </a:r>
            <a:r>
              <a:rPr sz="1600" b="0">
                <a:latin typeface="Times New Roman"/>
                <a:ea typeface="Times New Roman"/>
                <a:cs typeface="Times New Roman"/>
              </a:rPr>
              <a:t>Колыванский и Кыштовский районы </a:t>
            </a:r>
            <a:r>
              <a:rPr sz="1600" b="0">
                <a:latin typeface="Times New Roman"/>
                <a:ea typeface="Times New Roman"/>
                <a:cs typeface="Times New Roman"/>
              </a:rPr>
              <a:t>не разместили ни одного документа; </a:t>
            </a:r>
            <a:r>
              <a:rPr sz="1600" b="0">
                <a:latin typeface="Times New Roman"/>
                <a:ea typeface="Times New Roman"/>
                <a:cs typeface="Times New Roman"/>
              </a:rPr>
              <a:t>Маслянинский муниципальный округ, Каргатский район </a:t>
            </a:r>
            <a:r>
              <a:rPr sz="1600" b="0">
                <a:latin typeface="Times New Roman"/>
                <a:ea typeface="Times New Roman"/>
                <a:cs typeface="Times New Roman"/>
              </a:rPr>
              <a:t>разместили и зарегистрировали по 3 документа. </a:t>
            </a:r>
            <a:endParaRPr sz="1600" b="0">
              <a:latin typeface="Times New Roman"/>
              <a:cs typeface="Times New Roman"/>
            </a:endParaRPr>
          </a:p>
          <a:p>
            <a:pPr indent="450214" algn="just">
              <a:spcAft>
                <a:spcPts val="0"/>
              </a:spcAft>
              <a:defRPr/>
            </a:pPr>
            <a:r>
              <a:rPr sz="1600">
                <a:latin typeface="Times New Roman"/>
                <a:cs typeface="Times New Roman"/>
              </a:rPr>
              <a:t>4</a:t>
            </a:r>
            <a:r>
              <a:rPr sz="1600">
                <a:latin typeface="Times New Roman"/>
                <a:cs typeface="Times New Roman"/>
              </a:rPr>
              <a:t>. 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Копии документов территориального планирования, правил землепользования и застройки необходимо направлять в </a:t>
            </a:r>
            <a:r>
              <a:rPr lang="ru-RU" sz="1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орган, осуществляющий контроль за соблюдением законодательства о градостроительной деятельности 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(Минстрой НСО) </a:t>
            </a:r>
            <a:r>
              <a:rPr lang="ru-RU" sz="16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двухнедельный срок после их утверждения 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(п. 2 ч. 4 </a:t>
            </a:r>
            <a:r>
              <a:rPr sz="1600">
                <a:latin typeface="Times New Roman"/>
                <a:cs typeface="Times New Roman"/>
              </a:rPr>
              <a:t>ст</a:t>
            </a:r>
            <a:r>
              <a:rPr sz="1600">
                <a:latin typeface="Times New Roman"/>
                <a:cs typeface="Times New Roman"/>
              </a:rPr>
              <a:t>. 8.1 </a:t>
            </a:r>
            <a:r>
              <a:rPr sz="1600">
                <a:latin typeface="Times New Roman"/>
                <a:cs typeface="Times New Roman"/>
              </a:rPr>
              <a:t>ГрК</a:t>
            </a:r>
            <a:r>
              <a:rPr sz="1600">
                <a:latin typeface="Times New Roman"/>
                <a:cs typeface="Times New Roman"/>
              </a:rPr>
              <a:t> РФ).</a:t>
            </a:r>
            <a:endParaRPr sz="1600">
              <a:latin typeface="Times New Roman"/>
              <a:cs typeface="Times New Roman"/>
            </a:endParaRPr>
          </a:p>
          <a:p>
            <a:pPr indent="450214" algn="just">
              <a:spcAft>
                <a:spcPts val="0"/>
              </a:spcAft>
              <a:defRPr/>
            </a:pPr>
            <a:r>
              <a:rPr sz="1600">
                <a:latin typeface="Times New Roman"/>
                <a:cs typeface="Times New Roman"/>
              </a:rPr>
              <a:t>5. </a:t>
            </a:r>
            <a:r>
              <a:rPr sz="1600">
                <a:latin typeface="Times New Roman"/>
                <a:cs typeface="Times New Roman"/>
              </a:rPr>
              <a:t>Необходимо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популяризировать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среди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застройщиков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выдачу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разрешений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на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строительство</a:t>
            </a:r>
            <a:r>
              <a:rPr sz="1600">
                <a:latin typeface="Times New Roman"/>
                <a:cs typeface="Times New Roman"/>
              </a:rPr>
              <a:t> и </a:t>
            </a:r>
            <a:r>
              <a:rPr sz="1600">
                <a:latin typeface="Times New Roman"/>
                <a:cs typeface="Times New Roman"/>
              </a:rPr>
              <a:t>ввод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объектов</a:t>
            </a:r>
            <a:r>
              <a:rPr sz="1600">
                <a:latin typeface="Times New Roman"/>
                <a:cs typeface="Times New Roman"/>
              </a:rPr>
              <a:t> в </a:t>
            </a:r>
            <a:r>
              <a:rPr sz="1600">
                <a:latin typeface="Times New Roman"/>
                <a:cs typeface="Times New Roman"/>
              </a:rPr>
              <a:t>эксплуатацию</a:t>
            </a:r>
            <a:r>
              <a:rPr sz="1600">
                <a:latin typeface="Times New Roman"/>
                <a:cs typeface="Times New Roman"/>
              </a:rPr>
              <a:t> в </a:t>
            </a:r>
            <a:r>
              <a:rPr sz="1600">
                <a:latin typeface="Times New Roman"/>
                <a:cs typeface="Times New Roman"/>
              </a:rPr>
              <a:t>электронном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виде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(</a:t>
            </a:r>
            <a:r>
              <a:rPr lang="ru-RU" sz="1600">
                <a:latin typeface="Times New Roman"/>
                <a:cs typeface="Times New Roman"/>
              </a:rPr>
              <a:t>данный показатель </a:t>
            </a:r>
            <a:r>
              <a:rPr sz="1600">
                <a:latin typeface="Times New Roman"/>
                <a:cs typeface="Times New Roman"/>
              </a:rPr>
              <a:t>влияет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на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позицию</a:t>
            </a:r>
            <a:r>
              <a:rPr sz="1600">
                <a:latin typeface="Times New Roman"/>
                <a:cs typeface="Times New Roman"/>
              </a:rPr>
              <a:t> НСО в </a:t>
            </a:r>
            <a:r>
              <a:rPr sz="1600">
                <a:latin typeface="Times New Roman"/>
                <a:cs typeface="Times New Roman"/>
              </a:rPr>
              <a:t>рейтинге</a:t>
            </a:r>
            <a:r>
              <a:rPr sz="1600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продолжительности инвестиционно-строительного цикла</a:t>
            </a:r>
            <a:r>
              <a:rPr sz="1600">
                <a:latin typeface="Times New Roman"/>
                <a:cs typeface="Times New Roman"/>
              </a:rPr>
              <a:t>). </a:t>
            </a:r>
            <a:endParaRPr sz="1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9180512" cy="699542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latin typeface="Century Gothic"/>
                <a:cs typeface="Arial"/>
              </a:rPr>
              <a:t> 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755576" y="143674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schemeClr val="bg1"/>
                </a:solidFill>
                <a:latin typeface="Century Gothic"/>
              </a:rPr>
              <a:t>Министерство строительства  </a:t>
            </a:r>
            <a:endParaRPr/>
          </a:p>
          <a:p>
            <a:pPr>
              <a:defRPr/>
            </a:pPr>
            <a:r>
              <a:rPr lang="ru-RU" sz="800">
                <a:solidFill>
                  <a:schemeClr val="bg1"/>
                </a:solidFill>
                <a:latin typeface="Century Gothic"/>
              </a:rPr>
              <a:t>Новосибирской области</a:t>
            </a:r>
            <a:endParaRPr/>
          </a:p>
        </p:txBody>
      </p:sp>
      <p:pic>
        <p:nvPicPr>
          <p:cNvPr id="5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51520" y="143674"/>
            <a:ext cx="437191" cy="4923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 bwMode="auto">
          <a:xfrm>
            <a:off x="251519" y="878717"/>
            <a:ext cx="86008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400" b="1">
              <a:latin typeface="Times New Roman"/>
              <a:cs typeface="Times New Roman"/>
            </a:endParaRPr>
          </a:p>
          <a:p>
            <a:pPr algn="just">
              <a:defRPr/>
            </a:pPr>
            <a:endParaRPr lang="ru-RU" sz="900" b="1">
              <a:latin typeface="Century Gothic"/>
            </a:endParaRPr>
          </a:p>
          <a:p>
            <a:pPr algn="just">
              <a:defRPr/>
            </a:pPr>
            <a:endParaRPr lang="ru-RU" sz="900" b="1">
              <a:latin typeface="Century Gothic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2514390" y="112895"/>
            <a:ext cx="6339440" cy="366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800">
                <a:solidFill>
                  <a:schemeClr val="bg1"/>
                </a:solidFill>
              </a:rPr>
              <a:t>Изменения в градостроительном законодательстве</a:t>
            </a:r>
            <a:endParaRPr sz="180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95534" y="878715"/>
            <a:ext cx="8458294" cy="387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/>
              <a:t>Федеральный закон </a:t>
            </a:r>
            <a:r>
              <a:rPr lang="ru-RU" b="1"/>
              <a:t>от 26.12.2024 № 486-ФЗ </a:t>
            </a:r>
            <a:endParaRPr lang="ru-RU" b="1"/>
          </a:p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     </a:t>
            </a:r>
            <a:endParaRPr/>
          </a:p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     В</a:t>
            </a:r>
            <a:r>
              <a:rPr lang="ru-RU">
                <a:latin typeface="Times New Roman"/>
                <a:cs typeface="Times New Roman"/>
              </a:rPr>
              <a:t>несены </a:t>
            </a:r>
            <a:r>
              <a:rPr lang="ru-RU">
                <a:latin typeface="Times New Roman"/>
                <a:cs typeface="Times New Roman"/>
              </a:rPr>
              <a:t>изменения </a:t>
            </a:r>
            <a:r>
              <a:rPr lang="ru-RU">
                <a:latin typeface="Times New Roman"/>
                <a:cs typeface="Times New Roman"/>
              </a:rPr>
              <a:t> </a:t>
            </a:r>
            <a:r>
              <a:rPr lang="ru-RU">
                <a:latin typeface="Times New Roman"/>
                <a:cs typeface="Times New Roman"/>
              </a:rPr>
              <a:t>в Градостроительный </a:t>
            </a:r>
            <a:r>
              <a:rPr lang="ru-RU">
                <a:latin typeface="Times New Roman"/>
                <a:cs typeface="Times New Roman"/>
              </a:rPr>
              <a:t>кодекс РФ, касающиеся комплексного развития территории (КРТ</a:t>
            </a:r>
            <a:r>
              <a:rPr lang="ru-RU">
                <a:latin typeface="Times New Roman"/>
                <a:cs typeface="Times New Roman"/>
              </a:rPr>
              <a:t>), в том числе:</a:t>
            </a:r>
            <a:endParaRPr/>
          </a:p>
          <a:p>
            <a:pPr marL="285750" indent="-285750" algn="just">
              <a:buFont typeface="Arial"/>
              <a:buChar char="•"/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в части реализации КРТ одновременно с развитием социальной инфраструктуры (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статьи 67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, 68 ГрК РФ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);</a:t>
            </a:r>
            <a:endParaRPr lang="ru-RU" b="1">
              <a:latin typeface="Times New Roman"/>
              <a:cs typeface="Times New Roman"/>
            </a:endParaRPr>
          </a:p>
          <a:p>
            <a:pPr marL="285750" indent="-285750" algn="just">
              <a:buFont typeface="Arial"/>
              <a:buChar char="•"/>
              <a:defRPr/>
            </a:pPr>
            <a:r>
              <a:rPr lang="ru-RU">
                <a:latin typeface="Times New Roman"/>
                <a:cs typeface="Times New Roman"/>
              </a:rPr>
              <a:t>введения упрощенного порядка </a:t>
            </a:r>
            <a:r>
              <a:rPr lang="ru-RU">
                <a:latin typeface="Times New Roman"/>
                <a:cs typeface="Times New Roman"/>
              </a:rPr>
              <a:t>внесения изменений в </a:t>
            </a:r>
            <a:r>
              <a:rPr lang="ru-RU">
                <a:latin typeface="Times New Roman"/>
                <a:cs typeface="Times New Roman"/>
              </a:rPr>
              <a:t>ГП </a:t>
            </a:r>
            <a:r>
              <a:rPr lang="ru-RU">
                <a:latin typeface="Times New Roman"/>
                <a:cs typeface="Times New Roman"/>
              </a:rPr>
              <a:t>и </a:t>
            </a:r>
            <a:r>
              <a:rPr lang="ru-RU">
                <a:latin typeface="Times New Roman"/>
                <a:cs typeface="Times New Roman"/>
              </a:rPr>
              <a:t>ПЗЗ </a:t>
            </a:r>
            <a:r>
              <a:rPr lang="ru-RU">
                <a:latin typeface="Times New Roman"/>
                <a:cs typeface="Times New Roman"/>
              </a:rPr>
              <a:t>для случаев КРТ по инициативе </a:t>
            </a:r>
            <a:r>
              <a:rPr lang="ru-RU">
                <a:latin typeface="Times New Roman"/>
                <a:cs typeface="Times New Roman"/>
              </a:rPr>
              <a:t>правообладателей</a:t>
            </a:r>
            <a:r>
              <a:rPr lang="ru-RU">
                <a:latin typeface="Times New Roman"/>
                <a:cs typeface="Times New Roman"/>
              </a:rPr>
              <a:t> </a:t>
            </a:r>
            <a:r>
              <a:rPr lang="ru-RU">
                <a:latin typeface="Times New Roman"/>
                <a:cs typeface="Times New Roman"/>
              </a:rPr>
              <a:t>(статьи </a:t>
            </a:r>
            <a:r>
              <a:rPr lang="ru-RU">
                <a:latin typeface="Times New Roman"/>
                <a:cs typeface="Times New Roman"/>
              </a:rPr>
              <a:t>24, 33 ГрК РФ); </a:t>
            </a:r>
            <a:endParaRPr lang="ru-RU">
              <a:latin typeface="Times New Roman"/>
              <a:cs typeface="Times New Roman"/>
            </a:endParaRPr>
          </a:p>
          <a:p>
            <a:pPr marL="285750" lvl="0" indent="-285750" algn="just">
              <a:buFont typeface="Arial"/>
              <a:buChar char="•"/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обязывания застройщика 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предоставлять копии договора о КРТ по инициативе правообладателей одновременно с заявлением на выдачу разрешения на строительство (статья 51 ГрК РФ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).</a:t>
            </a:r>
            <a:endParaRPr/>
          </a:p>
          <a:p>
            <a:pPr lvl="0" algn="just">
              <a:defRPr/>
            </a:pPr>
            <a:endParaRPr lang="ru-RU" sz="160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marL="285750" lvl="0" indent="-285750" algn="just">
              <a:buFont typeface="Arial"/>
              <a:buChar char="•"/>
              <a:defRPr/>
            </a:pPr>
            <a:endParaRPr lang="ru-RU" sz="1600">
              <a:solidFill>
                <a:prstClr val="black"/>
              </a:solidFill>
            </a:endParaRPr>
          </a:p>
          <a:p>
            <a:pPr marL="285750" indent="-285750" algn="just">
              <a:buFont typeface="Arial"/>
              <a:buChar char="•"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9180512" cy="699542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Arial"/>
              <a:buChar char="•"/>
              <a:defRPr/>
            </a:pPr>
            <a:endParaRPr lang="ru-RU" sz="2000">
              <a:solidFill>
                <a:prstClr val="white"/>
              </a:solidFill>
              <a:latin typeface="Century Gothic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755576" y="143674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/>
          </a:p>
        </p:txBody>
      </p:sp>
      <p:pic>
        <p:nvPicPr>
          <p:cNvPr id="5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51520" y="143674"/>
            <a:ext cx="437191" cy="492314"/>
          </a:xfrm>
          <a:prstGeom prst="rect">
            <a:avLst/>
          </a:prstGeom>
          <a:noFill/>
        </p:spPr>
      </p:pic>
      <p:sp>
        <p:nvSpPr>
          <p:cNvPr id="1594543923" name="TextBox 1594543922"/>
          <p:cNvSpPr txBox="1"/>
          <p:nvPr/>
        </p:nvSpPr>
        <p:spPr bwMode="auto">
          <a:xfrm>
            <a:off x="2684396" y="129890"/>
            <a:ext cx="5767875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>
                <a:solidFill>
                  <a:schemeClr val="bg1"/>
                </a:solidFill>
              </a:rPr>
              <a:t>Изменения в градостроительном законодательстве</a:t>
            </a:r>
            <a:endParaRPr/>
          </a:p>
        </p:txBody>
      </p:sp>
      <p:sp>
        <p:nvSpPr>
          <p:cNvPr id="2" name="TextBox 1"/>
          <p:cNvSpPr txBox="1"/>
          <p:nvPr/>
        </p:nvSpPr>
        <p:spPr bwMode="auto">
          <a:xfrm>
            <a:off x="539550" y="849384"/>
            <a:ext cx="8180194" cy="3932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 В </a:t>
            </a:r>
            <a:r>
              <a:rPr lang="ru-RU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настоящее время </a:t>
            </a:r>
            <a:r>
              <a:rPr lang="ru-RU">
                <a:latin typeface="Times New Roman"/>
                <a:ea typeface="Times New Roman"/>
                <a:cs typeface="Times New Roman"/>
              </a:rPr>
              <a:t>м</a:t>
            </a:r>
            <a:r>
              <a:rPr>
                <a:latin typeface="Times New Roman"/>
                <a:ea typeface="Times New Roman"/>
                <a:cs typeface="Times New Roman"/>
              </a:rPr>
              <a:t>ин</a:t>
            </a:r>
            <a:r>
              <a:rPr lang="ru-RU">
                <a:latin typeface="Times New Roman"/>
                <a:ea typeface="Times New Roman"/>
                <a:cs typeface="Times New Roman"/>
              </a:rPr>
              <a:t>истерством</a:t>
            </a:r>
            <a:r>
              <a:rPr lang="ru-RU">
                <a:latin typeface="Times New Roman"/>
                <a:ea typeface="Times New Roman"/>
                <a:cs typeface="Times New Roman"/>
              </a:rPr>
              <a:t> строительства</a:t>
            </a:r>
            <a:r>
              <a:rPr>
                <a:latin typeface="Times New Roman"/>
                <a:ea typeface="Times New Roman"/>
                <a:cs typeface="Times New Roman"/>
              </a:rPr>
              <a:t> Н</a:t>
            </a:r>
            <a:r>
              <a:rPr lang="ru-RU">
                <a:latin typeface="Times New Roman"/>
                <a:ea typeface="Times New Roman"/>
                <a:cs typeface="Times New Roman"/>
              </a:rPr>
              <a:t>овосибирский</a:t>
            </a:r>
            <a:r>
              <a:rPr lang="ru-RU">
                <a:latin typeface="Times New Roman"/>
                <a:ea typeface="Times New Roman"/>
                <a:cs typeface="Times New Roman"/>
              </a:rPr>
              <a:t> области</a:t>
            </a:r>
            <a:r>
              <a:rPr>
                <a:latin typeface="Times New Roman"/>
                <a:ea typeface="Times New Roman"/>
                <a:cs typeface="Times New Roman"/>
              </a:rPr>
              <a:t> </a:t>
            </a:r>
            <a:r>
              <a:rPr>
                <a:latin typeface="Times New Roman"/>
                <a:ea typeface="Times New Roman"/>
                <a:cs typeface="Times New Roman"/>
              </a:rPr>
              <a:t>ведется</a:t>
            </a:r>
            <a:r>
              <a:rPr>
                <a:latin typeface="Times New Roman"/>
                <a:ea typeface="Times New Roman"/>
                <a:cs typeface="Times New Roman"/>
              </a:rPr>
              <a:t> </a:t>
            </a:r>
            <a:r>
              <a:rPr>
                <a:latin typeface="Times New Roman"/>
                <a:ea typeface="Times New Roman"/>
                <a:cs typeface="Times New Roman"/>
              </a:rPr>
              <a:t>работа</a:t>
            </a:r>
            <a:r>
              <a:rPr>
                <a:latin typeface="Times New Roman"/>
                <a:ea typeface="Times New Roman"/>
                <a:cs typeface="Times New Roman"/>
              </a:rPr>
              <a:t> </a:t>
            </a:r>
            <a:r>
              <a:rPr>
                <a:latin typeface="Times New Roman"/>
                <a:ea typeface="Times New Roman"/>
                <a:cs typeface="Times New Roman"/>
              </a:rPr>
              <a:t>по</a:t>
            </a:r>
            <a:r>
              <a:rPr>
                <a:latin typeface="Times New Roman"/>
                <a:ea typeface="Times New Roman"/>
                <a:cs typeface="Times New Roman"/>
              </a:rPr>
              <a:t> </a:t>
            </a:r>
            <a:r>
              <a:rPr>
                <a:latin typeface="Times New Roman"/>
                <a:ea typeface="Times New Roman"/>
                <a:cs typeface="Times New Roman"/>
              </a:rPr>
              <a:t>внесению</a:t>
            </a:r>
            <a:r>
              <a:rPr>
                <a:latin typeface="Times New Roman"/>
                <a:ea typeface="Times New Roman"/>
                <a:cs typeface="Times New Roman"/>
              </a:rPr>
              <a:t> </a:t>
            </a:r>
            <a:r>
              <a:rPr>
                <a:latin typeface="Times New Roman"/>
                <a:ea typeface="Times New Roman"/>
                <a:cs typeface="Times New Roman"/>
              </a:rPr>
              <a:t>изменений в </a:t>
            </a:r>
            <a:r>
              <a:rPr>
                <a:latin typeface="Times New Roman"/>
                <a:ea typeface="Times New Roman"/>
                <a:cs typeface="Times New Roman"/>
              </a:rPr>
              <a:t>приказ</a:t>
            </a:r>
            <a:r>
              <a:rPr lang="ru-RU">
                <a:latin typeface="Times New Roman"/>
                <a:ea typeface="Times New Roman"/>
                <a:cs typeface="Times New Roman"/>
              </a:rPr>
              <a:t> </a:t>
            </a:r>
            <a:r>
              <a:rPr lang="ru-RU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от </a:t>
            </a:r>
            <a:r>
              <a:rPr lang="ru-RU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21.06.2021 № 389                      «Об определении порядка заключения договора о комплексном развитии территории с правообладателями земельных участков и (или) расположенных на них объектов недвижимого имущества без проведения </a:t>
            </a:r>
            <a:r>
              <a:rPr lang="ru-RU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торгов», </a:t>
            </a:r>
            <a:r>
              <a:rPr>
                <a:latin typeface="Times New Roman"/>
                <a:ea typeface="Times New Roman"/>
                <a:cs typeface="Times New Roman"/>
              </a:rPr>
              <a:t>а </a:t>
            </a:r>
            <a:r>
              <a:rPr>
                <a:latin typeface="Times New Roman"/>
                <a:ea typeface="Times New Roman"/>
                <a:cs typeface="Times New Roman"/>
              </a:rPr>
              <a:t>также</a:t>
            </a:r>
            <a:r>
              <a:rPr>
                <a:latin typeface="Times New Roman"/>
                <a:ea typeface="Times New Roman"/>
                <a:cs typeface="Times New Roman"/>
              </a:rPr>
              <a:t> </a:t>
            </a:r>
            <a:r>
              <a:rPr>
                <a:latin typeface="Times New Roman"/>
                <a:ea typeface="Times New Roman"/>
                <a:cs typeface="Times New Roman"/>
              </a:rPr>
              <a:t>постановление</a:t>
            </a:r>
            <a:r>
              <a:rPr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Правительства Новосибирской области </a:t>
            </a:r>
            <a:r>
              <a:rPr lang="ru-RU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от 27.07.2021 </a:t>
            </a:r>
            <a:r>
              <a:rPr lang="ru-RU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№ 297-п «Об установлении порядка согласования с министерством строительства Новосибирской области проекта решения о комплексном развитии территории жилой застройки, проекта решения о комплексном развитии территории нежилой застройки, подготовленных главой местной администрации муниципального образования Новосибирской области</a:t>
            </a:r>
            <a:r>
              <a:rPr lang="ru-RU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».</a:t>
            </a:r>
            <a:endParaRPr/>
          </a:p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 </a:t>
            </a:r>
            <a:r>
              <a:rPr lang="ru-RU">
                <a:latin typeface="Times New Roman"/>
                <a:cs typeface="Times New Roman"/>
              </a:rPr>
              <a:t>    После внесения указанных изменений будет проведен отдельный семинар (ориентировочно в июне) по вопросам реализации механизма КРТ. </a:t>
            </a:r>
            <a:endParaRPr lang="ru-RU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     Ждем Ваши вопросы!</a:t>
            </a:r>
            <a:endParaRPr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9180512" cy="699542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Arial"/>
              <a:buChar char="•"/>
              <a:defRPr/>
            </a:pPr>
            <a:endParaRPr lang="ru-RU" sz="2000">
              <a:solidFill>
                <a:prstClr val="white"/>
              </a:solidFill>
              <a:latin typeface="Century Gothic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755576" y="143674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/>
          </a:p>
        </p:txBody>
      </p:sp>
      <p:pic>
        <p:nvPicPr>
          <p:cNvPr id="5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51520" y="143674"/>
            <a:ext cx="437191" cy="492314"/>
          </a:xfrm>
          <a:prstGeom prst="rect">
            <a:avLst/>
          </a:prstGeom>
          <a:noFill/>
        </p:spPr>
      </p:pic>
      <p:sp>
        <p:nvSpPr>
          <p:cNvPr id="1594543923" name="TextBox 1594543922"/>
          <p:cNvSpPr txBox="1"/>
          <p:nvPr/>
        </p:nvSpPr>
        <p:spPr bwMode="auto">
          <a:xfrm>
            <a:off x="2684396" y="129890"/>
            <a:ext cx="5767875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>
                <a:solidFill>
                  <a:schemeClr val="bg1"/>
                </a:solidFill>
              </a:rPr>
              <a:t>Изменения в градостроительном законодательстве</a:t>
            </a:r>
            <a:endParaRPr/>
          </a:p>
        </p:txBody>
      </p:sp>
      <p:sp>
        <p:nvSpPr>
          <p:cNvPr id="2" name="TextBox 1"/>
          <p:cNvSpPr txBox="1"/>
          <p:nvPr/>
        </p:nvSpPr>
        <p:spPr bwMode="auto">
          <a:xfrm>
            <a:off x="539551" y="849384"/>
            <a:ext cx="8233031" cy="4755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600">
                <a:solidFill>
                  <a:prstClr val="black"/>
                </a:solidFill>
              </a:rPr>
              <a:t>     </a:t>
            </a:r>
            <a:r>
              <a:rPr lang="ru-RU" b="1">
                <a:solidFill>
                  <a:prstClr val="black"/>
                </a:solidFill>
                <a:latin typeface="Times New Roman"/>
                <a:cs typeface="Times New Roman"/>
              </a:rPr>
              <a:t>Федеральный закон </a:t>
            </a:r>
            <a:r>
              <a:rPr lang="ru-RU" b="1">
                <a:solidFill>
                  <a:prstClr val="black"/>
                </a:solidFill>
                <a:latin typeface="Times New Roman"/>
                <a:cs typeface="Times New Roman"/>
              </a:rPr>
              <a:t>от 26.12.2024 № 494-ФЗ </a:t>
            </a:r>
            <a:endParaRPr lang="ru-RU" b="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just">
              <a:defRPr/>
            </a:pPr>
            <a:r>
              <a:rPr lang="ru-RU">
                <a:latin typeface="Times New Roman"/>
                <a:cs typeface="Times New Roman"/>
              </a:rPr>
              <a:t>     Внесены изменения в Градостроительный кодекс РФ, предусматривающие возможность установления законодательством субъекта РФ случаев подготовки </a:t>
            </a:r>
            <a:r>
              <a:rPr lang="ru-RU">
                <a:latin typeface="Times New Roman"/>
                <a:cs typeface="Times New Roman"/>
              </a:rPr>
              <a:t>проектов генеральных планов </a:t>
            </a:r>
            <a:r>
              <a:rPr lang="ru-RU">
                <a:latin typeface="Times New Roman"/>
                <a:cs typeface="Times New Roman"/>
              </a:rPr>
              <a:t>(внесения </a:t>
            </a:r>
            <a:r>
              <a:rPr lang="ru-RU">
                <a:latin typeface="Times New Roman"/>
                <a:cs typeface="Times New Roman"/>
              </a:rPr>
              <a:t>изменений в </a:t>
            </a:r>
            <a:r>
              <a:rPr lang="ru-RU">
                <a:latin typeface="Times New Roman"/>
                <a:cs typeface="Times New Roman"/>
              </a:rPr>
              <a:t>ГП), </a:t>
            </a:r>
            <a:r>
              <a:rPr lang="ru-RU">
                <a:latin typeface="Times New Roman"/>
                <a:cs typeface="Times New Roman"/>
              </a:rPr>
              <a:t>проектов правил землепользования и </a:t>
            </a:r>
            <a:r>
              <a:rPr lang="ru-RU">
                <a:latin typeface="Times New Roman"/>
                <a:cs typeface="Times New Roman"/>
              </a:rPr>
              <a:t>застройки (внесения </a:t>
            </a:r>
            <a:r>
              <a:rPr lang="ru-RU">
                <a:latin typeface="Times New Roman"/>
                <a:cs typeface="Times New Roman"/>
              </a:rPr>
              <a:t>изменений в </a:t>
            </a:r>
            <a:r>
              <a:rPr lang="ru-RU">
                <a:latin typeface="Times New Roman"/>
                <a:cs typeface="Times New Roman"/>
              </a:rPr>
              <a:t>ПЗЗ), документации по планировке территории, </a:t>
            </a:r>
            <a:r>
              <a:rPr lang="ru-RU">
                <a:latin typeface="Times New Roman"/>
                <a:cs typeface="Times New Roman"/>
              </a:rPr>
              <a:t>решение об утверждении </a:t>
            </a:r>
            <a:r>
              <a:rPr lang="ru-RU">
                <a:latin typeface="Times New Roman"/>
                <a:cs typeface="Times New Roman"/>
              </a:rPr>
              <a:t>которой принимаются органами </a:t>
            </a:r>
            <a:r>
              <a:rPr lang="ru-RU">
                <a:latin typeface="Times New Roman"/>
                <a:cs typeface="Times New Roman"/>
              </a:rPr>
              <a:t>местного </a:t>
            </a:r>
            <a:r>
              <a:rPr lang="ru-RU">
                <a:latin typeface="Times New Roman"/>
                <a:cs typeface="Times New Roman"/>
              </a:rPr>
              <a:t>самоуправления  (внесения </a:t>
            </a:r>
            <a:r>
              <a:rPr lang="ru-RU">
                <a:latin typeface="Times New Roman"/>
                <a:cs typeface="Times New Roman"/>
              </a:rPr>
              <a:t>изменений в </a:t>
            </a:r>
            <a:r>
              <a:rPr lang="ru-RU">
                <a:latin typeface="Times New Roman"/>
                <a:cs typeface="Times New Roman"/>
              </a:rPr>
              <a:t>такую документацию),</a:t>
            </a:r>
            <a:r>
              <a:rPr lang="ru-RU">
                <a:latin typeface="Times New Roman"/>
                <a:cs typeface="Times New Roman"/>
              </a:rPr>
              <a:t> </a:t>
            </a:r>
            <a:r>
              <a:rPr lang="ru-RU">
                <a:latin typeface="Times New Roman"/>
                <a:cs typeface="Times New Roman"/>
              </a:rPr>
              <a:t>без </a:t>
            </a:r>
            <a:r>
              <a:rPr lang="ru-RU">
                <a:latin typeface="Times New Roman"/>
                <a:cs typeface="Times New Roman"/>
              </a:rPr>
              <a:t>проведения общественных обсуждений или публичных </a:t>
            </a:r>
            <a:r>
              <a:rPr lang="ru-RU">
                <a:latin typeface="Times New Roman"/>
                <a:cs typeface="Times New Roman"/>
              </a:rPr>
              <a:t>слушаний (ч.3.3 ст.28, ч.12.1 ст.31, ч.12.2 ст.45 ГрК РФ)</a:t>
            </a:r>
            <a:endParaRPr lang="ru-RU">
              <a:latin typeface="Times New Roman"/>
              <a:cs typeface="Times New Roman"/>
            </a:endParaRPr>
          </a:p>
          <a:p>
            <a:pPr lvl="0" indent="446088" algn="just">
              <a:defRPr/>
            </a:pPr>
            <a:r>
              <a:rPr lang="ru-RU">
                <a:latin typeface="Times New Roman"/>
                <a:cs typeface="Times New Roman"/>
              </a:rPr>
              <a:t>Внесены изменения в </a:t>
            </a:r>
            <a:r>
              <a:rPr lang="ru-RU">
                <a:latin typeface="Times New Roman"/>
                <a:cs typeface="Times New Roman"/>
              </a:rPr>
              <a:t>Федеральный </a:t>
            </a:r>
            <a:r>
              <a:rPr lang="ru-RU">
                <a:latin typeface="Times New Roman"/>
                <a:cs typeface="Times New Roman"/>
              </a:rPr>
              <a:t>закон от 29.12.2004 </a:t>
            </a:r>
            <a:r>
              <a:rPr lang="ru-RU">
                <a:latin typeface="Times New Roman"/>
                <a:cs typeface="Times New Roman"/>
              </a:rPr>
              <a:t>года </a:t>
            </a:r>
            <a:r>
              <a:rPr lang="ru-RU">
                <a:latin typeface="Times New Roman"/>
                <a:cs typeface="Times New Roman"/>
              </a:rPr>
              <a:t>№ 191-ФЗ (в т.ч. ч.10 ст.4), согласно которым до 01.01.2026 продлеваются особенности применения некоторых положений статей 49, 51, 55 ГрК РФ в </a:t>
            </a:r>
            <a:r>
              <a:rPr lang="ru-RU">
                <a:latin typeface="Times New Roman"/>
                <a:cs typeface="Times New Roman"/>
              </a:rPr>
              <a:t>отношении объектов капитального строительства, разрешения на строительство которых выданы до </a:t>
            </a:r>
            <a:r>
              <a:rPr lang="ru-RU">
                <a:latin typeface="Times New Roman"/>
                <a:cs typeface="Times New Roman"/>
              </a:rPr>
              <a:t>01.01.2023 и </a:t>
            </a:r>
            <a:r>
              <a:rPr lang="ru-RU">
                <a:latin typeface="Times New Roman"/>
                <a:cs typeface="Times New Roman"/>
              </a:rPr>
              <a:t>по которым не выданы разрешения на ввод их в эксплуатацию.</a:t>
            </a:r>
            <a:endParaRPr lang="ru-RU">
              <a:latin typeface="Times New Roman"/>
              <a:cs typeface="Times New Roman"/>
            </a:endParaRPr>
          </a:p>
          <a:p>
            <a:pPr lvl="0" algn="just">
              <a:tabLst>
                <a:tab pos="182563" algn="l"/>
              </a:tabLst>
              <a:defRPr/>
            </a:pPr>
            <a:r>
              <a:rPr lang="ru-RU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   </a:t>
            </a:r>
            <a:endParaRPr/>
          </a:p>
          <a:p>
            <a:pPr lvl="0" algn="just">
              <a:tabLst>
                <a:tab pos="182563" algn="l"/>
              </a:tabLst>
              <a:defRPr/>
            </a:pPr>
            <a:endParaRPr lang="ru-RU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9180512" cy="699542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Arial"/>
              <a:buChar char="•"/>
              <a:defRPr/>
            </a:pPr>
            <a:endParaRPr lang="ru-RU" sz="2000">
              <a:solidFill>
                <a:prstClr val="white"/>
              </a:solidFill>
              <a:latin typeface="Century Gothic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755576" y="143674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/>
          </a:p>
        </p:txBody>
      </p:sp>
      <p:pic>
        <p:nvPicPr>
          <p:cNvPr id="5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51520" y="143674"/>
            <a:ext cx="437191" cy="492314"/>
          </a:xfrm>
          <a:prstGeom prst="rect">
            <a:avLst/>
          </a:prstGeom>
          <a:noFill/>
        </p:spPr>
      </p:pic>
      <p:sp>
        <p:nvSpPr>
          <p:cNvPr id="1594543923" name="TextBox 1594543922"/>
          <p:cNvSpPr txBox="1"/>
          <p:nvPr/>
        </p:nvSpPr>
        <p:spPr bwMode="auto">
          <a:xfrm>
            <a:off x="2684396" y="129890"/>
            <a:ext cx="5767875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>
                <a:solidFill>
                  <a:schemeClr val="bg1"/>
                </a:solidFill>
                <a:latin typeface="Times New Roman"/>
                <a:cs typeface="Times New Roman"/>
              </a:rPr>
              <a:t>Изменения в градостроительном законодательстве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539552" y="849385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600">
                <a:solidFill>
                  <a:prstClr val="black"/>
                </a:solidFill>
              </a:rPr>
              <a:t>     </a:t>
            </a:r>
            <a:r>
              <a:rPr lang="ru-RU" b="1">
                <a:solidFill>
                  <a:prstClr val="black"/>
                </a:solidFill>
                <a:latin typeface="Times New Roman"/>
                <a:cs typeface="Times New Roman"/>
              </a:rPr>
              <a:t>Федеральный закон </a:t>
            </a:r>
            <a:r>
              <a:rPr lang="ru-RU" b="1">
                <a:solidFill>
                  <a:prstClr val="black"/>
                </a:solidFill>
                <a:latin typeface="Times New Roman"/>
                <a:cs typeface="Times New Roman"/>
              </a:rPr>
              <a:t>от 26.12.2024 № 494-ФЗ </a:t>
            </a:r>
            <a:endParaRPr lang="ru-RU" b="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just">
              <a:defRPr/>
            </a:pPr>
            <a:endParaRPr lang="ru-RU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just"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  Внесены 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изменения в статью 7 Федерального закона от 14.03.2022 </a:t>
            </a:r>
            <a:r>
              <a:rPr lang="ru-RU" b="1">
                <a:solidFill>
                  <a:prstClr val="black"/>
                </a:solidFill>
                <a:latin typeface="Times New Roman"/>
                <a:cs typeface="Times New Roman"/>
              </a:rPr>
              <a:t>№ 58-ФЗ, 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в соответствии с которыми </a:t>
            </a:r>
            <a:r>
              <a:rPr lang="ru-RU" b="1">
                <a:solidFill>
                  <a:prstClr val="black"/>
                </a:solidFill>
                <a:latin typeface="Times New Roman"/>
                <a:cs typeface="Times New Roman"/>
              </a:rPr>
              <a:t>на 2025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 продлено действие особенностей осуществления градостроительной деятельности.</a:t>
            </a:r>
            <a:endParaRPr/>
          </a:p>
          <a:p>
            <a:pPr lvl="0" algn="just">
              <a:tabLst>
                <a:tab pos="182563" algn="l"/>
              </a:tabLst>
              <a:defRPr/>
            </a:pPr>
            <a:r>
              <a:rPr lang="ru-RU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   В </a:t>
            </a:r>
            <a:r>
              <a:rPr lang="ru-RU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соответствии с пунктом 2 статьи 7 Федерального закона от</a:t>
            </a:r>
            <a:r>
              <a:rPr lang="en-US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14.03.2022 № </a:t>
            </a:r>
            <a:r>
              <a:rPr lang="ru-RU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58-ФЗ (в ред</a:t>
            </a:r>
            <a:r>
              <a:rPr lang="ru-RU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от 26.12.2024)</a:t>
            </a:r>
            <a:r>
              <a:rPr lang="ru-RU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принято </a:t>
            </a:r>
            <a:r>
              <a:rPr lang="ru-RU" b="1">
                <a:solidFill>
                  <a:prstClr val="black"/>
                </a:solidFill>
                <a:latin typeface="Times New Roman"/>
                <a:cs typeface="Times New Roman"/>
              </a:rPr>
              <a:t>постановление Правительства НСО </a:t>
            </a:r>
            <a:r>
              <a:rPr lang="ru-RU" b="1">
                <a:solidFill>
                  <a:prstClr val="black"/>
                </a:solidFill>
                <a:latin typeface="Times New Roman"/>
                <a:cs typeface="Times New Roman"/>
              </a:rPr>
              <a:t>             от 11.02.2025 </a:t>
            </a:r>
            <a:r>
              <a:rPr lang="ru-RU" b="1">
                <a:solidFill>
                  <a:prstClr val="black"/>
                </a:solidFill>
                <a:latin typeface="Times New Roman"/>
                <a:cs typeface="Times New Roman"/>
              </a:rPr>
              <a:t>№ 54-п, </a:t>
            </a:r>
            <a:r>
              <a:rPr lang="ru-RU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устанавливающее случаи утверждения проектов генеральных планов, проектов правил землепользования и застройки, проектов планировки территории, проектов межевания территории, внесения изменений в указанные проекты без проведения общественных обсуждений или публичных слушаний, в </a:t>
            </a:r>
            <a:r>
              <a:rPr lang="ru-RU" b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2025</a:t>
            </a:r>
            <a:r>
              <a:rPr lang="ru-RU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году.</a:t>
            </a:r>
            <a:endParaRPr lang="ru-RU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-36512" y="-217314"/>
            <a:ext cx="9180512" cy="699542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solidFill>
                  <a:prstClr val="white"/>
                </a:solidFill>
                <a:latin typeface="Century Gothic"/>
                <a:cs typeface="Arial"/>
              </a:rPr>
              <a:t>		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755576" y="42551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/>
          </a:p>
        </p:txBody>
      </p:sp>
      <p:pic>
        <p:nvPicPr>
          <p:cNvPr id="5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31672" y="-34329"/>
            <a:ext cx="437191" cy="4923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 bwMode="auto">
          <a:xfrm>
            <a:off x="107504" y="771550"/>
            <a:ext cx="8928992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18488" y="650520"/>
            <a:ext cx="85070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0215" algn="ctr">
              <a:defRPr/>
            </a:pPr>
            <a:r>
              <a:rPr lang="ru-RU" b="1">
                <a:solidFill>
                  <a:srgbClr val="000000"/>
                </a:solidFill>
                <a:latin typeface="Times New Roman"/>
                <a:cs typeface="Times New Roman"/>
              </a:rPr>
              <a:t>Федеральный </a:t>
            </a:r>
            <a:r>
              <a:rPr lang="ru-RU" b="1">
                <a:solidFill>
                  <a:srgbClr val="000000"/>
                </a:solidFill>
                <a:latin typeface="Times New Roman"/>
                <a:cs typeface="Times New Roman"/>
              </a:rPr>
              <a:t>закон от 26.12.2024 № </a:t>
            </a:r>
            <a:r>
              <a:rPr lang="ru-RU" b="1">
                <a:solidFill>
                  <a:srgbClr val="000000"/>
                </a:solidFill>
                <a:latin typeface="Times New Roman"/>
                <a:cs typeface="Times New Roman"/>
              </a:rPr>
              <a:t>487-ФЗ</a:t>
            </a:r>
            <a:endParaRPr/>
          </a:p>
          <a:p>
            <a:pPr lvl="0" indent="450215" algn="ctr">
              <a:defRPr/>
            </a:pPr>
            <a:endParaRPr lang="ru-RU" sz="1600">
              <a:solidFill>
                <a:srgbClr val="000000"/>
              </a:solidFill>
            </a:endParaRPr>
          </a:p>
          <a:p>
            <a:pPr lvl="0">
              <a:tabLst>
                <a:tab pos="182563" algn="l"/>
              </a:tabLst>
              <a:defRPr/>
            </a:pPr>
            <a:r>
              <a:rPr lang="ru-RU" sz="1600" b="1">
                <a:solidFill>
                  <a:srgbClr val="000000"/>
                </a:solidFill>
              </a:rPr>
              <a:t>     </a:t>
            </a:r>
            <a:r>
              <a:rPr lang="ru-RU" sz="1600" b="1">
                <a:solidFill>
                  <a:srgbClr val="000000"/>
                </a:solidFill>
                <a:latin typeface="Times New Roman"/>
                <a:cs typeface="Times New Roman"/>
              </a:rPr>
              <a:t>1. </a:t>
            </a:r>
            <a:r>
              <a:rPr lang="ru-RU" sz="1600" b="1">
                <a:solidFill>
                  <a:srgbClr val="000000"/>
                </a:solidFill>
                <a:latin typeface="Times New Roman"/>
                <a:cs typeface="Times New Roman"/>
              </a:rPr>
              <a:t>Подготовка </a:t>
            </a:r>
            <a:r>
              <a:rPr lang="ru-RU" sz="1600" b="1">
                <a:solidFill>
                  <a:srgbClr val="000000"/>
                </a:solidFill>
                <a:latin typeface="Times New Roman"/>
                <a:cs typeface="Times New Roman"/>
              </a:rPr>
              <a:t>проектной документации не требуется </a:t>
            </a:r>
            <a:r>
              <a:rPr lang="ru-RU" sz="1600">
                <a:solidFill>
                  <a:srgbClr val="000000"/>
                </a:solidFill>
                <a:latin typeface="Times New Roman"/>
                <a:cs typeface="Times New Roman"/>
              </a:rPr>
              <a:t>при строительстве, реконструкции объекта индивидуального жилищного строительства, садового дома (пункт 3 статьи 48 ГрК РФ)</a:t>
            </a:r>
            <a:endParaRPr sz="1600">
              <a:latin typeface="Times New Roman"/>
              <a:cs typeface="Times New Roman"/>
            </a:endParaRPr>
          </a:p>
          <a:p>
            <a:pPr lvl="0" algn="just">
              <a:defRPr/>
            </a:pPr>
            <a:r>
              <a:rPr lang="ru-RU" sz="1600" b="1">
                <a:solidFill>
                  <a:srgbClr val="000000"/>
                </a:solidFill>
                <a:latin typeface="Times New Roman"/>
                <a:cs typeface="Times New Roman"/>
              </a:rPr>
              <a:t>     2. Определены условия завершения строительства здания (сооружения) </a:t>
            </a:r>
            <a:r>
              <a:rPr lang="ru-RU" sz="1600">
                <a:solidFill>
                  <a:srgbClr val="000000"/>
                </a:solidFill>
                <a:latin typeface="Times New Roman"/>
                <a:cs typeface="Times New Roman"/>
              </a:rPr>
              <a:t>– дополняется статья 52 ГрК РФ, согласно которой строительство или реконструкция здания или сооружения считаются завершенными со дня:</a:t>
            </a:r>
            <a:endParaRPr sz="1600">
              <a:latin typeface="Times New Roman"/>
              <a:cs typeface="Times New Roman"/>
            </a:endParaRPr>
          </a:p>
          <a:p>
            <a:pPr lvl="0" algn="just">
              <a:tabLst>
                <a:tab pos="182563" algn="l"/>
              </a:tabLst>
              <a:defRPr/>
            </a:pPr>
            <a:r>
              <a:rPr lang="ru-RU" sz="1600">
                <a:solidFill>
                  <a:srgbClr val="000000"/>
                </a:solidFill>
                <a:latin typeface="Times New Roman"/>
                <a:cs typeface="Times New Roman"/>
              </a:rPr>
              <a:t>     1) получения разрешения на ввод в эксплуатацию здания или сооружения в случае, если для строительства или реконструкции таких здания или сооружения требуется получение разрешения на строительство;</a:t>
            </a:r>
            <a:endParaRPr sz="1600">
              <a:latin typeface="Times New Roman"/>
              <a:cs typeface="Times New Roman"/>
            </a:endParaRPr>
          </a:p>
          <a:p>
            <a:pPr lvl="0" algn="just">
              <a:defRPr/>
            </a:pPr>
            <a:r>
              <a:rPr lang="ru-RU" sz="1600">
                <a:solidFill>
                  <a:srgbClr val="000000"/>
                </a:solidFill>
                <a:latin typeface="Times New Roman"/>
                <a:cs typeface="Times New Roman"/>
              </a:rPr>
              <a:t>     2) получения уведомления о соответствии построенных или реконструированных объекта ИЖС или садового дома требованиям законодательства (за исключением случаев, если строительство осуществлялось без получения уведомлений).</a:t>
            </a:r>
            <a:endParaRPr sz="1600">
              <a:latin typeface="Times New Roman"/>
              <a:cs typeface="Times New Roman"/>
            </a:endParaRPr>
          </a:p>
          <a:p>
            <a:pPr lvl="0" algn="just">
              <a:defRPr/>
            </a:pPr>
            <a:r>
              <a:rPr lang="ru-RU" sz="1600">
                <a:solidFill>
                  <a:srgbClr val="000000"/>
                </a:solidFill>
                <a:latin typeface="Times New Roman"/>
                <a:cs typeface="Times New Roman"/>
              </a:rPr>
              <a:t>     В случае, если для строительства или реконструкции не требуются получение разрешения на строительство и (или) подготовка проектной документации, то завершением строительства будет считаться день осуществления государственного кадастрового учета.</a:t>
            </a:r>
            <a:endParaRPr sz="1600">
              <a:latin typeface="Times New Roman"/>
              <a:cs typeface="Times New Roman"/>
            </a:endParaRPr>
          </a:p>
          <a:p>
            <a:pPr lvl="0">
              <a:defRPr/>
            </a:pPr>
            <a:endParaRPr lang="ru-RU" sz="160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3099559" y="-5220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>
                <a:solidFill>
                  <a:prstClr val="white"/>
                </a:solidFill>
                <a:latin typeface="Times New Roman"/>
                <a:cs typeface="Times New Roman"/>
              </a:rPr>
              <a:t>Изменения в градостроительном законодательстве</a:t>
            </a:r>
            <a:endParaRPr lang="ru-RU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-36512" y="-217314"/>
            <a:ext cx="9180512" cy="699542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solidFill>
                  <a:prstClr val="white"/>
                </a:solidFill>
                <a:latin typeface="Century Gothic"/>
                <a:cs typeface="Arial"/>
              </a:rPr>
              <a:t>		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785865" y="-36820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/>
          </a:p>
        </p:txBody>
      </p:sp>
      <p:pic>
        <p:nvPicPr>
          <p:cNvPr id="5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81246" y="-71577"/>
            <a:ext cx="437191" cy="4923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 bwMode="auto">
          <a:xfrm>
            <a:off x="107504" y="771550"/>
            <a:ext cx="8928992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18488" y="748442"/>
            <a:ext cx="850702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0215" algn="ctr">
              <a:defRPr/>
            </a:pPr>
            <a:r>
              <a:rPr lang="ru-RU" b="1">
                <a:solidFill>
                  <a:srgbClr val="000000"/>
                </a:solidFill>
                <a:latin typeface="Times New Roman"/>
                <a:cs typeface="Times New Roman"/>
              </a:rPr>
              <a:t>     </a:t>
            </a:r>
            <a:r>
              <a:rPr lang="ru-RU" b="1">
                <a:solidFill>
                  <a:srgbClr val="000000"/>
                </a:solidFill>
                <a:latin typeface="Times New Roman"/>
                <a:cs typeface="Times New Roman"/>
              </a:rPr>
              <a:t>Федеральный закон от 26.12.2024 № 487-ФЗ</a:t>
            </a:r>
            <a:endParaRPr/>
          </a:p>
          <a:p>
            <a:pPr algn="just">
              <a:tabLst>
                <a:tab pos="263525" algn="l"/>
              </a:tabLst>
              <a:defRPr/>
            </a:pPr>
            <a:endParaRPr lang="ru-RU" sz="1600" b="1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just">
              <a:tabLst>
                <a:tab pos="263525" algn="l"/>
              </a:tabLst>
              <a:defRPr/>
            </a:pPr>
            <a:r>
              <a:rPr lang="ru-RU" sz="16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ru-RU" sz="1600" b="1">
                <a:solidFill>
                  <a:srgbClr val="000000"/>
                </a:solidFill>
                <a:latin typeface="Times New Roman"/>
                <a:cs typeface="Times New Roman"/>
              </a:rPr>
              <a:t>    </a:t>
            </a:r>
            <a:r>
              <a:rPr lang="ru-RU" sz="1600" b="1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  <a:r>
              <a:rPr lang="ru-RU" sz="1600" b="1">
                <a:solidFill>
                  <a:srgbClr val="000000"/>
                </a:solidFill>
                <a:latin typeface="Times New Roman"/>
                <a:cs typeface="Times New Roman"/>
              </a:rPr>
              <a:t>. После завершения строительства здания, сооружения необходимо </a:t>
            </a:r>
            <a:r>
              <a:rPr lang="ru-RU" sz="1600" b="1">
                <a:solidFill>
                  <a:srgbClr val="000000"/>
                </a:solidFill>
                <a:latin typeface="Times New Roman"/>
                <a:cs typeface="Times New Roman"/>
              </a:rPr>
              <a:t>осуществлять </a:t>
            </a:r>
            <a:r>
              <a:rPr lang="ru-RU" sz="1600" b="1">
                <a:solidFill>
                  <a:srgbClr val="000000"/>
                </a:solidFill>
                <a:latin typeface="Times New Roman"/>
                <a:cs typeface="Times New Roman"/>
              </a:rPr>
              <a:t>государственный кадастровый учет и регистрацию прав на них.</a:t>
            </a:r>
            <a:endParaRPr lang="ru-RU" sz="160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just">
              <a:tabLst>
                <a:tab pos="182563" algn="l"/>
              </a:tabLst>
              <a:defRPr/>
            </a:pPr>
            <a:r>
              <a:rPr lang="ru-RU" sz="1600">
                <a:solidFill>
                  <a:srgbClr val="000000"/>
                </a:solidFill>
                <a:latin typeface="Times New Roman"/>
                <a:cs typeface="Times New Roman"/>
              </a:rPr>
              <a:t>     Застройщик или иное лицо, имеющие в соответствии с законом основания для приобретения прав на объекты капитального строительства, для получения возможности их эксплуатации, осуществления государственного кадастрового учета и (или) государственной регистрации прав (ГКУ и ГРП) на такие объекты обязаны:</a:t>
            </a:r>
            <a:endParaRPr sz="160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1600">
                <a:solidFill>
                  <a:srgbClr val="000000"/>
                </a:solidFill>
                <a:latin typeface="Times New Roman"/>
                <a:cs typeface="Times New Roman"/>
              </a:rPr>
              <a:t>     1) подготовить и направить в уполномоченный орган или организацию документы, необходимые для выдачи разрешения на ввод объекта капитального строительства в эксплуатацию (в том числе документы, необходимые для осуществления ГКУ и ГРП), в случае, если строительство осуществлялось на основании выданного разрешения на строительство;</a:t>
            </a:r>
            <a:endParaRPr sz="160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1600">
                <a:solidFill>
                  <a:srgbClr val="000000"/>
                </a:solidFill>
                <a:latin typeface="Times New Roman"/>
                <a:cs typeface="Times New Roman"/>
              </a:rPr>
              <a:t>     2) подготовить и направить в орган регистрации прав документы, необходимые для осуществления ГКУ и ГРП на объекты, в случае, если для строительства или реконструкции таких объектов не требовалось получение разрешения на строительство.</a:t>
            </a:r>
            <a:endParaRPr lang="ru-RU" sz="1600" b="0" i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3070680" y="-10086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>
                <a:solidFill>
                  <a:prstClr val="white"/>
                </a:solidFill>
                <a:latin typeface="Times New Roman"/>
                <a:cs typeface="Times New Roman"/>
              </a:rPr>
              <a:t>Изменения в градостроительном законодательстве</a:t>
            </a:r>
            <a:endParaRPr lang="ru-RU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-36512" y="-217314"/>
            <a:ext cx="9180512" cy="699542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000">
                <a:solidFill>
                  <a:prstClr val="white"/>
                </a:solidFill>
                <a:latin typeface="Century Gothic"/>
                <a:cs typeface="Arial"/>
              </a:rPr>
              <a:t>	                             </a:t>
            </a:r>
            <a:r>
              <a:rPr lang="ru-RU">
                <a:solidFill>
                  <a:prstClr val="white"/>
                </a:solidFill>
                <a:latin typeface="Times New Roman"/>
                <a:cs typeface="Times New Roman"/>
              </a:rPr>
              <a:t>Изменения </a:t>
            </a:r>
            <a:r>
              <a:rPr lang="ru-RU">
                <a:solidFill>
                  <a:prstClr val="white"/>
                </a:solidFill>
                <a:latin typeface="Times New Roman"/>
                <a:cs typeface="Times New Roman"/>
              </a:rPr>
              <a:t>в градостроительном законодательстве</a:t>
            </a:r>
            <a:endParaRPr lang="ru-RU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683568" y="0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/>
          </a:p>
        </p:txBody>
      </p:sp>
      <p:pic>
        <p:nvPicPr>
          <p:cNvPr id="5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73052" y="-52515"/>
            <a:ext cx="437191" cy="4923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 bwMode="auto">
          <a:xfrm>
            <a:off x="107504" y="771550"/>
            <a:ext cx="8928992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18487" y="748441"/>
            <a:ext cx="850198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ru-RU" sz="1600">
                <a:solidFill>
                  <a:srgbClr val="444444"/>
                </a:solidFill>
              </a:rPr>
              <a:t>     </a:t>
            </a:r>
            <a:r>
              <a:rPr lang="ru-RU" b="1">
                <a:solidFill>
                  <a:prstClr val="black"/>
                </a:solidFill>
                <a:latin typeface="Times New Roman"/>
                <a:cs typeface="Times New Roman"/>
              </a:rPr>
              <a:t>Постановлением Правительства РФ от 30.12.2024 № 1985 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внесены изменения в особенности подготовки, согласования, утверждения, продления сроков действия документации по планировке территории, ГПЗУ, выдачи разрешений на строительство и ввод в  эксплуатацию объектов капитального строительства, утвержденные </a:t>
            </a:r>
            <a:r>
              <a:rPr lang="ru-RU" b="1">
                <a:solidFill>
                  <a:prstClr val="black"/>
                </a:solidFill>
                <a:latin typeface="Times New Roman"/>
                <a:cs typeface="Times New Roman"/>
              </a:rPr>
              <a:t>постановлением Правительства РФ от 02.04.2022 № 575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lang="ru-RU">
              <a:solidFill>
                <a:srgbClr val="444444"/>
              </a:solidFill>
              <a:latin typeface="Times New Roman"/>
              <a:cs typeface="Times New Roman"/>
            </a:endParaRPr>
          </a:p>
          <a:p>
            <a:pPr lvl="0" algn="just">
              <a:tabLst>
                <a:tab pos="182563" algn="l"/>
              </a:tabLst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   Указанные выше особенности дополнены положением о том, что в период </a:t>
            </a:r>
            <a:r>
              <a:rPr lang="ru-RU" b="1">
                <a:solidFill>
                  <a:prstClr val="black"/>
                </a:solidFill>
                <a:latin typeface="Times New Roman"/>
                <a:cs typeface="Times New Roman"/>
              </a:rPr>
              <a:t>с 01.01.2025 по 31.12.2025 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подготовка, утверждение и внесение изменений в документацию по планировке территории, предусматривающую размещение линейного объекта, в случае если размещение такого линейного объекта не предусмотрено документами территориального планирования, допускаются в отношении линейных объектов регионального значения.</a:t>
            </a:r>
            <a:endParaRPr>
              <a:latin typeface="Times New Roman"/>
              <a:cs typeface="Times New Roman"/>
            </a:endParaRPr>
          </a:p>
          <a:p>
            <a:pPr lvl="0" algn="just">
              <a:defRPr/>
            </a:pPr>
            <a:r>
              <a:rPr lang="ru-RU">
                <a:solidFill>
                  <a:srgbClr val="444444"/>
                </a:solidFill>
                <a:latin typeface="Times New Roman"/>
                <a:cs typeface="Times New Roman"/>
              </a:rPr>
              <a:t>     </a:t>
            </a:r>
            <a:r>
              <a:rPr lang="ru-RU">
                <a:solidFill>
                  <a:schemeClr val="tx1"/>
                </a:solidFill>
                <a:latin typeface="Times New Roman"/>
                <a:cs typeface="Times New Roman"/>
              </a:rPr>
              <a:t>Обращаем внимание, что срок действия особенностей, установленных пунктами 4, </a:t>
            </a:r>
            <a:r>
              <a:rPr lang="ru-RU" b="0" i="0" u="none" strike="noStrike" cap="none" spc="0">
                <a:solidFill>
                  <a:schemeClr val="tx1"/>
                </a:solidFill>
                <a:latin typeface="Times New Roman"/>
                <a:cs typeface="Times New Roman"/>
              </a:rPr>
              <a:t>5 постановления № 575</a:t>
            </a:r>
            <a:r>
              <a:rPr lang="ru-RU" b="0">
                <a:solidFill>
                  <a:schemeClr val="tx1"/>
                </a:solidFill>
                <a:latin typeface="Times New Roman"/>
                <a:cs typeface="Times New Roman"/>
              </a:rPr>
              <a:t>,</a:t>
            </a:r>
            <a:r>
              <a:rPr lang="ru-RU">
                <a:solidFill>
                  <a:schemeClr val="tx1"/>
                </a:solidFill>
                <a:latin typeface="Times New Roman"/>
                <a:cs typeface="Times New Roman"/>
              </a:rPr>
              <a:t> не продлевался.</a:t>
            </a:r>
            <a:endParaRPr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4569479" y="36291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-36512" y="-217314"/>
            <a:ext cx="9180512" cy="699542"/>
          </a:xfrm>
          <a:prstGeom prst="rect">
            <a:avLst/>
          </a:prstGeom>
          <a:solidFill>
            <a:srgbClr val="000066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solidFill>
                  <a:prstClr val="white"/>
                </a:solidFill>
                <a:latin typeface="Century Gothic"/>
                <a:cs typeface="Arial"/>
              </a:rPr>
              <a:t>		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755577" y="-8726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Министерство строительства 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white"/>
                </a:solidFill>
                <a:latin typeface="Century Gothic"/>
              </a:rPr>
              <a:t>Новосибирской области</a:t>
            </a:r>
            <a:endParaRPr/>
          </a:p>
        </p:txBody>
      </p:sp>
      <p:pic>
        <p:nvPicPr>
          <p:cNvPr id="5" name="Picture 2" descr="D:\UserData\mibo\Рабочий стол\Матюх\картинки\герб нсо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40937" y="-102483"/>
            <a:ext cx="437191" cy="4923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 bwMode="auto">
          <a:xfrm>
            <a:off x="107504" y="771550"/>
            <a:ext cx="8928992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1000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 b="1">
              <a:solidFill>
                <a:prstClr val="black"/>
              </a:solidFill>
              <a:latin typeface="Century Gothic"/>
            </a:endParaRPr>
          </a:p>
          <a:p>
            <a:pPr algn="just">
              <a:defRPr/>
            </a:pPr>
            <a:endParaRPr lang="ru-RU" sz="90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 flipH="0" flipV="0">
            <a:off x="318487" y="748441"/>
            <a:ext cx="8507742" cy="5456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002136"/>
                </a:solidFill>
                <a:latin typeface="Times New Roman"/>
                <a:cs typeface="Times New Roman"/>
              </a:rPr>
              <a:t>Постановлением Правительства РФ от 02.02.2024 № 112 </a:t>
            </a:r>
            <a:r>
              <a:rPr lang="ru-RU" b="1">
                <a:solidFill>
                  <a:srgbClr val="002136"/>
                </a:solidFill>
                <a:latin typeface="Times New Roman"/>
                <a:cs typeface="Times New Roman"/>
              </a:rPr>
              <a:t>утверждены </a:t>
            </a:r>
            <a:endParaRPr/>
          </a:p>
          <a:p>
            <a:pPr algn="ctr">
              <a:defRPr/>
            </a:pPr>
            <a:r>
              <a:rPr lang="ru-RU" b="1">
                <a:solidFill>
                  <a:srgbClr val="002136"/>
                </a:solidFill>
                <a:latin typeface="Times New Roman"/>
                <a:cs typeface="Times New Roman"/>
              </a:rPr>
              <a:t>е</a:t>
            </a:r>
            <a:r>
              <a:rPr lang="ru-RU" b="1">
                <a:solidFill>
                  <a:srgbClr val="002136"/>
                </a:solidFill>
                <a:latin typeface="Times New Roman"/>
                <a:cs typeface="Times New Roman"/>
              </a:rPr>
              <a:t>диные п</a:t>
            </a:r>
            <a:r>
              <a:rPr lang="ru-RU" b="1">
                <a:solidFill>
                  <a:srgbClr val="002136"/>
                </a:solidFill>
                <a:latin typeface="Times New Roman"/>
                <a:cs typeface="Times New Roman"/>
              </a:rPr>
              <a:t>равила </a:t>
            </a:r>
            <a:r>
              <a:rPr lang="ru-RU" b="1">
                <a:solidFill>
                  <a:srgbClr val="002136"/>
                </a:solidFill>
                <a:latin typeface="Times New Roman"/>
                <a:cs typeface="Times New Roman"/>
              </a:rPr>
              <a:t>подготовки документации по планировке территории</a:t>
            </a:r>
            <a:endParaRPr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>
              <a:solidFill>
                <a:srgbClr val="002136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>
                <a:solidFill>
                  <a:srgbClr val="002136"/>
                </a:solidFill>
                <a:latin typeface="Times New Roman"/>
                <a:cs typeface="Times New Roman"/>
              </a:rPr>
              <a:t>     Документом установлен единый порядок подготовки документации по планировке территории на основании решений уполномоченных органов, а также порядок подготовки и утверждения проекта планировки территории в отношении территорий исторических поселений федерального и регионального значения. </a:t>
            </a:r>
            <a:endParaRPr/>
          </a:p>
          <a:p>
            <a:pPr algn="just">
              <a:defRPr/>
            </a:pPr>
            <a:r>
              <a:rPr lang="ru-RU">
                <a:solidFill>
                  <a:srgbClr val="002136"/>
                </a:solidFill>
                <a:latin typeface="Times New Roman"/>
                <a:cs typeface="Times New Roman"/>
              </a:rPr>
              <a:t>     Установление такого порядка продиктовано изменениями, внесенными в ГрК РФ Федеральным законом от 10.07.2023 № 305-ФЗ, передавшим полномочия по установлению порядка подготовки документации по планировке территории, порядка принятия решения об ее утверждении, внесении изменений, отмены, полностью или в части или признании не подлежащими применению отдельных частей такой документации в исключительное ведение Правительства РФ. Ранее такие полномочия были у органов власти субъектов РФ и муниципалитетов.</a:t>
            </a:r>
            <a:endParaRPr lang="ru-RU" b="1" i="0">
              <a:solidFill>
                <a:srgbClr val="002136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endParaRPr lang="ru-RU" sz="1600" b="1">
              <a:solidFill>
                <a:srgbClr val="002136"/>
              </a:solidFill>
            </a:endParaRPr>
          </a:p>
          <a:p>
            <a:pPr algn="just">
              <a:defRPr/>
            </a:pPr>
            <a:endParaRPr lang="ru-RU" sz="1600" b="1" i="0">
              <a:solidFill>
                <a:srgbClr val="002136"/>
              </a:solidFill>
            </a:endParaRPr>
          </a:p>
          <a:p>
            <a:pPr algn="just">
              <a:defRPr/>
            </a:pPr>
            <a:endParaRPr lang="ru-RU" sz="1600" b="1">
              <a:solidFill>
                <a:srgbClr val="002136"/>
              </a:solidFill>
            </a:endParaRPr>
          </a:p>
          <a:p>
            <a:pPr algn="just">
              <a:defRPr/>
            </a:pPr>
            <a:endParaRPr lang="ru-RU" sz="1600" b="1" i="0">
              <a:solidFill>
                <a:srgbClr val="002136"/>
              </a:solidFill>
            </a:endParaRPr>
          </a:p>
          <a:p>
            <a:pPr algn="ctr">
              <a:defRPr/>
            </a:pPr>
            <a:endParaRPr lang="ru-RU" b="1">
              <a:solidFill>
                <a:srgbClr val="002136"/>
              </a:solidFill>
            </a:endParaRPr>
          </a:p>
          <a:p>
            <a:pPr algn="ctr">
              <a:defRPr/>
            </a:pPr>
            <a:endParaRPr lang="ru-RU" b="1" i="0">
              <a:solidFill>
                <a:srgbClr val="00213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Р7-Офис/2024.3.1.523</Application>
  <DocSecurity>0</DocSecurity>
  <PresentationFormat>Экран (16:9)</PresentationFormat>
  <Paragraphs>0</Paragraphs>
  <Slides>18</Slides>
  <Notes>18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ё</dc:creator>
  <cp:keywords/>
  <dc:description/>
  <dc:identifier/>
  <dc:language/>
  <cp:lastModifiedBy/>
  <cp:revision>205</cp:revision>
  <dcterms:created xsi:type="dcterms:W3CDTF">2023-02-06T10:15:55Z</dcterms:created>
  <dcterms:modified xsi:type="dcterms:W3CDTF">2025-04-18T09:48:38Z</dcterms:modified>
  <cp:category/>
  <cp:contentStatus/>
  <cp:version/>
</cp:coreProperties>
</file>