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6"/>
  </p:notesMasterIdLst>
  <p:sldIdLst>
    <p:sldId id="291" r:id="rId2"/>
    <p:sldId id="267" r:id="rId3"/>
    <p:sldId id="273" r:id="rId4"/>
    <p:sldId id="274" r:id="rId5"/>
    <p:sldId id="258" r:id="rId6"/>
    <p:sldId id="277" r:id="rId7"/>
    <p:sldId id="256" r:id="rId8"/>
    <p:sldId id="262" r:id="rId9"/>
    <p:sldId id="268" r:id="rId10"/>
    <p:sldId id="278" r:id="rId11"/>
    <p:sldId id="281" r:id="rId12"/>
    <p:sldId id="275" r:id="rId13"/>
    <p:sldId id="286" r:id="rId14"/>
    <p:sldId id="276" r:id="rId15"/>
    <p:sldId id="269" r:id="rId16"/>
    <p:sldId id="270" r:id="rId17"/>
    <p:sldId id="271" r:id="rId18"/>
    <p:sldId id="287" r:id="rId19"/>
    <p:sldId id="283" r:id="rId20"/>
    <p:sldId id="282" r:id="rId21"/>
    <p:sldId id="279" r:id="rId22"/>
    <p:sldId id="284" r:id="rId23"/>
    <p:sldId id="285" r:id="rId24"/>
    <p:sldId id="257" r:id="rId25"/>
    <p:sldId id="263" r:id="rId26"/>
    <p:sldId id="288" r:id="rId27"/>
    <p:sldId id="289" r:id="rId28"/>
    <p:sldId id="264" r:id="rId29"/>
    <p:sldId id="266" r:id="rId30"/>
    <p:sldId id="292" r:id="rId31"/>
    <p:sldId id="294" r:id="rId32"/>
    <p:sldId id="293" r:id="rId33"/>
    <p:sldId id="259" r:id="rId34"/>
    <p:sldId id="295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3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A9BE4-8C50-45B4-95E8-7D6CE851B67A}" type="datetimeFigureOut">
              <a:rPr lang="ru-RU" smtClean="0"/>
              <a:pPr/>
              <a:t>14.08.2017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A4282C-3D22-4C1E-86A2-E7E97486A3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4282C-3D22-4C1E-86A2-E7E97486A39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4282C-3D22-4C1E-86A2-E7E97486A39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4282C-3D22-4C1E-86A2-E7E97486A393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DBE7-A8E4-4425-8A66-33AB62C9B584}" type="datetimeFigureOut">
              <a:rPr lang="ru-RU" smtClean="0"/>
              <a:pPr/>
              <a:t>14.08.2017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2CEF440-2DF5-4D8F-A874-F76E0DD84A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DBE7-A8E4-4425-8A66-33AB62C9B584}" type="datetimeFigureOut">
              <a:rPr lang="ru-RU" smtClean="0"/>
              <a:pPr/>
              <a:t>14.08.2017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F440-2DF5-4D8F-A874-F76E0DD84A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DBE7-A8E4-4425-8A66-33AB62C9B584}" type="datetimeFigureOut">
              <a:rPr lang="ru-RU" smtClean="0"/>
              <a:pPr/>
              <a:t>14.08.2017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F440-2DF5-4D8F-A874-F76E0DD84A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DBE7-A8E4-4425-8A66-33AB62C9B584}" type="datetimeFigureOut">
              <a:rPr lang="ru-RU" smtClean="0"/>
              <a:pPr/>
              <a:t>14.08.2017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2CEF440-2DF5-4D8F-A874-F76E0DD84A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DBE7-A8E4-4425-8A66-33AB62C9B584}" type="datetimeFigureOut">
              <a:rPr lang="ru-RU" smtClean="0"/>
              <a:pPr/>
              <a:t>14.08.2017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F440-2DF5-4D8F-A874-F76E0DD84A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DBE7-A8E4-4425-8A66-33AB62C9B584}" type="datetimeFigureOut">
              <a:rPr lang="ru-RU" smtClean="0"/>
              <a:pPr/>
              <a:t>14.08.2017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F440-2DF5-4D8F-A874-F76E0DD84A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DBE7-A8E4-4425-8A66-33AB62C9B584}" type="datetimeFigureOut">
              <a:rPr lang="ru-RU" smtClean="0"/>
              <a:pPr/>
              <a:t>14.08.2017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2CEF440-2DF5-4D8F-A874-F76E0DD84A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DBE7-A8E4-4425-8A66-33AB62C9B584}" type="datetimeFigureOut">
              <a:rPr lang="ru-RU" smtClean="0"/>
              <a:pPr/>
              <a:t>14.08.2017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F440-2DF5-4D8F-A874-F76E0DD84A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DBE7-A8E4-4425-8A66-33AB62C9B584}" type="datetimeFigureOut">
              <a:rPr lang="ru-RU" smtClean="0"/>
              <a:pPr/>
              <a:t>14.08.2017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F440-2DF5-4D8F-A874-F76E0DD84A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DBE7-A8E4-4425-8A66-33AB62C9B584}" type="datetimeFigureOut">
              <a:rPr lang="ru-RU" smtClean="0"/>
              <a:pPr/>
              <a:t>14.08.2017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F440-2DF5-4D8F-A874-F76E0DD84A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DBE7-A8E4-4425-8A66-33AB62C9B584}" type="datetimeFigureOut">
              <a:rPr lang="ru-RU" smtClean="0"/>
              <a:pPr/>
              <a:t>14.08.2017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F440-2DF5-4D8F-A874-F76E0DD84A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AF9DBE7-A8E4-4425-8A66-33AB62C9B584}" type="datetimeFigureOut">
              <a:rPr lang="ru-RU" smtClean="0"/>
              <a:pPr/>
              <a:t>14.08.2017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2CEF440-2DF5-4D8F-A874-F76E0DD84A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http://img-fotki.yandex.ru/get/4111/lady-may2006.a4/0_57d5a_f966cf0f_XL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vedomosti.sfo.ru/files/Image/1111/vedom_6_29_4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http://vedomosti.sfo.ru/files/Image/1111/vedom_6_29_4.jp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ru.wikipedia.org/wiki/%D0%9A%D0%B0%D1%80%D0%B3%D0%B0%D1%82%D1%81%D0%BA%D0%B8%D0%B9_%D1%80%D0%B0%D0%B9%D0%BE%D0%BD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115328" cy="6318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 smtClean="0"/>
              <a:t>В 2017 году исполняется 80 лет Новосибирской области</a:t>
            </a:r>
            <a:endParaRPr lang="ru-RU" sz="24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User\Рабочий стол\emble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24" y="1500174"/>
            <a:ext cx="8429684" cy="492922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00496" y="428604"/>
            <a:ext cx="51435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Новосибирская область</a:t>
            </a:r>
            <a:r>
              <a:rPr lang="ru-RU" dirty="0"/>
              <a:t>, как административно-территориальная единица РСФСР, создана в 1937 г. Постановлением ЦИК СССР от 28 сентября 1937 г. путем разделения </a:t>
            </a:r>
            <a:r>
              <a:rPr lang="ru-RU" dirty="0" err="1"/>
              <a:t>Западно-Сибирского</a:t>
            </a:r>
            <a:r>
              <a:rPr lang="ru-RU" dirty="0"/>
              <a:t> края были образованы Новосибирская область с центром в г. Новосибирске и Алтайский край с центром в г. Барнауле. </a:t>
            </a:r>
          </a:p>
          <a:p>
            <a:endParaRPr lang="ru-RU" dirty="0"/>
          </a:p>
        </p:txBody>
      </p:sp>
      <p:pic>
        <p:nvPicPr>
          <p:cNvPr id="39938" name="Picture 2" descr="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3600450" cy="42195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42844" y="4786322"/>
            <a:ext cx="42148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/>
              <a:t>Карта Новосибирской области </a:t>
            </a:r>
          </a:p>
          <a:p>
            <a:pPr algn="just"/>
            <a:r>
              <a:rPr lang="ru-RU" sz="1200" dirty="0"/>
              <a:t>ГАНО. Новосибирская плановая комиссия «Новосибирская область.  Экономико-географическое описание».  </a:t>
            </a:r>
          </a:p>
          <a:p>
            <a:pPr algn="just"/>
            <a:r>
              <a:rPr lang="ru-RU" sz="1200" dirty="0"/>
              <a:t>Новосибирск, 1939 г.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4286248" y="2928934"/>
            <a:ext cx="4429156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Новое образование - Новосибирская область - представляло собой территорию площадью 58522,9  тыс. га, с более чем 4-х млн. населением, размещенным в 57 административных районах и Нарымском округе, особом образовании, состоявшем из 8 районов.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457200"/>
            <a:ext cx="5325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500438"/>
            <a:ext cx="864399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23 февраля по 5 марта 1937 года состоялся печально известный Пленум ЦК ВКП (б), на котором  Сталин выступил с развёрнутой программой «избавления страны от враждебных элементов». Необычным было то, что впервые через процедуру массовых арестов и казней радикальному обновлению должна была подвергнуться сама партия. Общая численность арестованных граждан  к осени 1938 года по Новосибирской области составила более 30 тысяч человек.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число «врагов народа» вошёл и Сергей Александрович Шварц.  4 января 1938 года по ложному обвинению он был арестован, а в 1942 году расстрелян.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Сергей Александрович обладал талантом организатора, вёл за собой своих соратников и коллег. Но к глубокому сожалению его жизненный путь прервался в возрасте 47 лет.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85918" y="357166"/>
            <a:ext cx="67151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lang="ru-RU" sz="1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октябре </a:t>
            </a:r>
            <a:r>
              <a:rPr lang="ru-RU" sz="1400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1937 г.</a:t>
            </a:r>
            <a:r>
              <a:rPr lang="ru-RU" sz="1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первом заседании Новосибирского обкома ВКП(б) прошли выборы руководства области: первым председателем Новосибирского облисполкома избран </a:t>
            </a:r>
            <a:r>
              <a:rPr lang="ru-RU" sz="1400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С. А. Шварц.</a:t>
            </a:r>
            <a:r>
              <a:rPr lang="ru-RU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Сергей Александрович родился в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г.Новониколаевске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5 октября 1895 года  в семье грузчика. С 1904 по 1908 годы он 4 года учился в церковно-приходской школе, а затем пошёл работать. В 1912 году, после смерти отца, вся забота о близких легла на плечи юного Серёжи. Работая грузчиком, как и его отец, Сергей познакомился с членами большевистской организации и в этом же году  стал членом РСДРП. В марте – апреле 1915 года вместе с братом Дмитрием руководил забастовкой грузчиков в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Новониколаевске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         В мае 1918 года молодой революционер был арестован чехословацкими мятежниками. В 1919 году он бежал из заключения, воевал в партизанском отряде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Н.Каландарашвили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, был военкомом первой Иркутской дивизии. На первом Всеармейском съезде комиссаров и политработников Дальнего Востока Шварц был избран  делегатом 10 съезда РКП(б).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09" name="Picture 1" descr="C:\Documents and Settings\User\Рабочий стол\скачанные файлы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1524000" cy="22002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14288"/>
            <a:ext cx="542928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Главной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жертвой сталинских преобразований стали крестьяне, которые в ходе грандиозного аграрного переворота лишились собственности на средства производства. Большинство из них либо под жестким экономическим и политическим давлением, либо добровольно вступили в колхозы. Недовольных политикой властей сельских жителей репрессировали или вместе с семьями ссылали в необжитые районы. Первая по времени волна экспроприации и высылки крестьянства пришлась на первую половину 1930 г., когда только по районам Новосибирского округа разорению и высылке  как внутри округа, так и на Север, подверглось более 4 тысяч крестьянских хозяйств. Следующая операция по «ликвидации кулачества» началась в январе 1931 г. высылкой из районов проживания 500 семей. Затем в течение весны – лета 1931 г. из районов бывших Новосибирского,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Барабинского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также Каменского округов было депортировано в комендатуры Нарымского края до 10 тысяч крестьянских семей, что составило четвертую часть тех, кто оказался тогда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спецпоселениях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Западной Сибири. </a:t>
            </a:r>
          </a:p>
        </p:txBody>
      </p:sp>
      <p:pic>
        <p:nvPicPr>
          <p:cNvPr id="36866" name="Picture 2" descr="http://img-fotki.yandex.ru/get/4111/lady-may2006.a4/0_57d5a_f966cf0f_XL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6286512" y="500042"/>
            <a:ext cx="25527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428596" y="571480"/>
            <a:ext cx="792961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 30-х годах выселяли на Север, за болота  единоличников, саботирующих сев. Немало трудностей пришлось испытать этим людям: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приспасабливаться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к условиям жизни, к нелёгкому труду, в основном на лесоповале. К тому же первые переселенцы сумели немного обжиться, у них было более обустроенное жильё. Новичкам доставались старые холодные бараки. За 1932 год в кулацкой ссылке умерло больше, чем родилось в 5 раз. По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документам, хранящимся в нашем архиве можно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сделать </a:t>
            </a:r>
            <a:r>
              <a:rPr lang="ru-RU" dirty="0" smtClean="0">
                <a:latin typeface="Arial" pitchFamily="34" charset="0"/>
                <a:ea typeface="Times New Roman" pitchFamily="18" charset="0"/>
              </a:rPr>
              <a:t>выводы о том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что отправляли за болота людей с минимальным запасов вещей и продуктов: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фураж для лошадей, картошка, соль– для себя.</a:t>
            </a:r>
          </a:p>
        </p:txBody>
      </p:sp>
      <p:pic>
        <p:nvPicPr>
          <p:cNvPr id="44035" name="Picture 3" descr="Картинки по запросу спецпереселенцы в западной сибир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7" y="3643314"/>
            <a:ext cx="3119459" cy="22860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Прямоугольник 3"/>
          <p:cNvSpPr/>
          <p:nvPr/>
        </p:nvSpPr>
        <p:spPr>
          <a:xfrm>
            <a:off x="4071934" y="4286256"/>
            <a:ext cx="42862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Arial" pitchFamily="34" charset="0"/>
                <a:ea typeface="Times New Roman" pitchFamily="18" charset="0"/>
              </a:rPr>
              <a:t>Во время отправки в северные районы взрослых, детей зачастую оставляли в районе. Для воспитания таких ребятишек в районе, в </a:t>
            </a:r>
            <a:r>
              <a:rPr lang="ru-RU" sz="1600" dirty="0" err="1" smtClean="0">
                <a:latin typeface="Arial" pitchFamily="34" charset="0"/>
                <a:ea typeface="Times New Roman" pitchFamily="18" charset="0"/>
              </a:rPr>
              <a:t>с.Шипицино</a:t>
            </a:r>
            <a:r>
              <a:rPr lang="ru-RU" sz="1600" dirty="0" smtClean="0">
                <a:latin typeface="Arial" pitchFamily="34" charset="0"/>
                <a:ea typeface="Times New Roman" pitchFamily="18" charset="0"/>
              </a:rPr>
              <a:t> был открыт интернат.</a:t>
            </a:r>
            <a:r>
              <a:rPr lang="ru-RU" sz="1600" dirty="0" smtClean="0"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248" y="285728"/>
            <a:ext cx="450059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В южном направлении от Новосибирска расположен </a:t>
            </a:r>
            <a:r>
              <a:rPr lang="ru-RU" sz="2000" dirty="0" smtClean="0">
                <a:solidFill>
                  <a:srgbClr val="FF0000"/>
                </a:solidFill>
              </a:rPr>
              <a:t>пос. </a:t>
            </a:r>
            <a:r>
              <a:rPr lang="ru-RU" sz="2000" dirty="0">
                <a:solidFill>
                  <a:srgbClr val="FF0000"/>
                </a:solidFill>
              </a:rPr>
              <a:t>Ложок</a:t>
            </a:r>
            <a:r>
              <a:rPr lang="ru-RU" sz="2000" dirty="0"/>
              <a:t>, вблизи которого на месте одного из лагерей </a:t>
            </a:r>
            <a:r>
              <a:rPr lang="ru-RU" sz="2000" dirty="0" err="1"/>
              <a:t>ГУЛАГа</a:t>
            </a:r>
            <a:r>
              <a:rPr lang="ru-RU" sz="2000" dirty="0"/>
              <a:t> находится Святой источник. В п. </a:t>
            </a:r>
            <a:r>
              <a:rPr lang="ru-RU" sz="2000" dirty="0" smtClean="0"/>
              <a:t>Ложок </a:t>
            </a:r>
            <a:r>
              <a:rPr lang="ru-RU" sz="2000" dirty="0"/>
              <a:t>(в 9 км. </a:t>
            </a:r>
            <a:r>
              <a:rPr lang="ru-RU" sz="2000" dirty="0" smtClean="0"/>
              <a:t>к </a:t>
            </a:r>
            <a:r>
              <a:rPr lang="ru-RU" sz="2000" dirty="0"/>
              <a:t>юго-востоку от </a:t>
            </a:r>
            <a:r>
              <a:rPr lang="ru-RU" sz="2000" dirty="0" err="1"/>
              <a:t>Искитима</a:t>
            </a:r>
            <a:r>
              <a:rPr lang="ru-RU" sz="2000" dirty="0"/>
              <a:t>) с 1929 по 1954 годы находились особые лагерные пункты №4 и №2 Сибирского управления исправительно-трудовых лагерей, колоний и трудовых поселений (</a:t>
            </a:r>
            <a:r>
              <a:rPr lang="ru-RU" sz="2000" dirty="0" err="1"/>
              <a:t>СибЛАГ</a:t>
            </a:r>
            <a:r>
              <a:rPr lang="ru-RU" sz="2000" dirty="0"/>
              <a:t>). Лагерь ОЛП-4 считался штрафным и был, по сути, лагерем уничтожения. Заключенные работали в известковых карьерах, где ядовитая пыль быстро разъедала ткань легких. Тем, кто уже не мог выходить на работу паек не полагался. </a:t>
            </a:r>
            <a:r>
              <a:rPr lang="ru-RU" sz="2000" dirty="0" smtClean="0"/>
              <a:t>К </a:t>
            </a:r>
            <a:r>
              <a:rPr lang="ru-RU" sz="2000" dirty="0"/>
              <a:t>1955 г. лагерь был ликвидирован.</a:t>
            </a:r>
          </a:p>
        </p:txBody>
      </p:sp>
      <p:pic>
        <p:nvPicPr>
          <p:cNvPr id="37890" name="Picture 2" descr="Родник, святой источник в микрорайоне Ложок город Искити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3643338" cy="200026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2214554"/>
            <a:ext cx="392905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По </a:t>
            </a:r>
            <a:r>
              <a:rPr lang="ru-RU" sz="1600" dirty="0"/>
              <a:t>имеющимся данным, именно в нем была расстреляна группа священнослужителей. Приговоренные попросили разрешения самим себя отпеть. После расстрела многих сбрасывали в траншеи еще живыми и закапывали. Некоторые свидетели того расстрела помнят, как из под толщи земли еще долго раздавались стоны. А позже, рядом с этим полем и открылось русло родника. Народ пошел к нему, т. к. прошел слух, что вода имеет целебную силу. Тогда был дан приказ взорвать родник. Но спустя некоторое время он забил вновь. Второй раз взорвать родник уже не решились... 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rgbClr val="FF0000"/>
                </a:solidFill>
              </a:rPr>
              <a:t>На территории нынешней Новосибирской области с давних времен </a:t>
            </a:r>
            <a:r>
              <a:rPr lang="ru-RU" sz="1800" b="1" i="1" dirty="0">
                <a:solidFill>
                  <a:srgbClr val="FF0000"/>
                </a:solidFill>
              </a:rPr>
              <a:t>велись добыча и выплавка меди, серебра, прочих металлов. 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14810" y="1428736"/>
            <a:ext cx="47863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Сузунский</a:t>
            </a:r>
            <a:r>
              <a:rPr lang="ru-RU" dirty="0">
                <a:solidFill>
                  <a:srgbClr val="FF0000"/>
                </a:solidFill>
              </a:rPr>
              <a:t> медеплавильный завод </a:t>
            </a:r>
            <a:r>
              <a:rPr lang="ru-RU" dirty="0"/>
              <a:t>и единственный за Уралом </a:t>
            </a:r>
            <a:r>
              <a:rPr lang="ru-RU" dirty="0">
                <a:solidFill>
                  <a:srgbClr val="FF0000"/>
                </a:solidFill>
              </a:rPr>
              <a:t>монетный двор</a:t>
            </a:r>
            <a:r>
              <a:rPr lang="ru-RU" dirty="0"/>
              <a:t>, на котором в период с 1766 по 1847 гг. чеканилась особливая сибирская монета», предназначенная для денежного обращения на территории Сибири и в торговле со странами Средней Азии и Китаем</a:t>
            </a:r>
          </a:p>
        </p:txBody>
      </p:sp>
      <p:pic>
        <p:nvPicPr>
          <p:cNvPr id="29698" name="Picture 2" descr="Картинки по запросу Сузунский монетный дво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357298"/>
            <a:ext cx="3037200" cy="2212648"/>
          </a:xfrm>
          <a:prstGeom prst="rect">
            <a:avLst/>
          </a:prstGeom>
          <a:noFill/>
        </p:spPr>
      </p:pic>
      <p:pic>
        <p:nvPicPr>
          <p:cNvPr id="29700" name="Picture 4" descr="Картинки по запросу Сузунский монетный дво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143380"/>
            <a:ext cx="3048000" cy="2286001"/>
          </a:xfrm>
          <a:prstGeom prst="rect">
            <a:avLst/>
          </a:prstGeom>
          <a:noFill/>
        </p:spPr>
      </p:pic>
      <p:sp>
        <p:nvSpPr>
          <p:cNvPr id="29702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4" name="AutoShape 8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6" name="AutoShape 10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7" name="Picture 11" descr="C:\Documents and Settings\User\Рабочий стол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4286256"/>
            <a:ext cx="4857752" cy="196787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Сельское хозяйство области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143372" y="1785926"/>
            <a:ext cx="464347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Во второй половине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XIX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– начале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XX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века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фундаментом экономики Западной Сибири являлось сельское хозяйство. Его считали своим главным занятием около 70% всего самодеятельного населения, в селениях – около 80%. Земледельческое производство осуществлялось преимущественно силами семейных крестьянских домохозяйств, объединенных в общины. Оно сочеталось с животноводством, во многих случаях с рыболовством и охотой. Целинные и залежные земли осваивали, главным образом, крестьяне-новоселы, чье переселение в наш край с середины 1880-х годов, особенно в период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Столыпинской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аграрной реформы (с 1906 г.), стало массовым явлением.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722" name="Picture 2" descr="10"/>
          <p:cNvPicPr>
            <a:picLocks noChangeAspect="1" noChangeArrowheads="1"/>
          </p:cNvPicPr>
          <p:nvPr/>
        </p:nvPicPr>
        <p:blipFill>
          <a:blip r:embed="rId2" cstate="print">
            <a:lum bright="6000" contrast="24000"/>
          </a:blip>
          <a:srcRect/>
          <a:stretch>
            <a:fillRect/>
          </a:stretch>
        </p:blipFill>
        <p:spPr bwMode="auto">
          <a:xfrm>
            <a:off x="500034" y="2143116"/>
            <a:ext cx="3444875" cy="25844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7372376" cy="357190"/>
          </a:xfrm>
        </p:spPr>
        <p:txBody>
          <a:bodyPr>
            <a:noAutofit/>
          </a:bodyPr>
          <a:lstStyle/>
          <a:p>
            <a:r>
              <a:rPr kumimoji="0" lang="ru-RU" sz="180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Индустриальный сектор экономики</a:t>
            </a:r>
            <a:endParaRPr lang="ru-RU" sz="1800" i="1" dirty="0">
              <a:solidFill>
                <a:srgbClr val="FF0000"/>
              </a:solidFill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857224" y="642918"/>
            <a:ext cx="800105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Индустриальный сектор экономики занимал более скромное место, чем сельское хозяйство, но в ряде своих отраслей прогрессировал. Его стержнем являлась государственная Сибирская железная дорога, которая строилась с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1891 г.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и начала полностью действовать на территории современной Новосибирской области в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1897 г.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В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1912 г.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через 18 ее станций, находившихся в указанных пределах, было отправлено 615 тысяч пассажиров, 5 тысяч тонн багажа, 633 тысячи тонн прочих грузов. Успешно развивалось машинное маслоделие, появившееся в 1880-х годах, и быстро завоевавшее зарубежные рынки сбыта. 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1912 г.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только в Каинском, Карасукском, Новониколаевском и Татарском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маслодельческих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районах действовали 1084 частных и артельных завода и 551 их отделение с совокупной годовой производительностью 11,1 тысяч тонн сливочного масла.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Из других отраслей выделялись крупчатое и мукомольное, винокуренное 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пимокатное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пиво-медоваренное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кирпичное, кожевенное производства.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571472" y="3500439"/>
            <a:ext cx="828680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Первые маслозаводы возникли в Спасском в 1897 году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Их было два. Первый Датско-Сибирского экспортного общества, второй – местного купца К.Т.Сапрыкина. В 1899 году появились маслозаводы в Старом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Тартасе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Туруновке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В 1902 году на территории района работало 59 маслозаводов, из них 56 частных. 50 маслозаводов вырабатывали 13715 пудов масла (2286 центнеров). Наибольшее количество выпускали маслозаводы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Шпикельмана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с.Урез и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Клейвицера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с.Шипицино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Хозяевами маслозаводов были местные купцы и кулаки. Купец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Шпикельман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имел 5 маслозаводов : в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сМеньшиково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2-Петропавловка, Митрофановка, Урез, Старое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Бородихино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С ним конкурировал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Е.Клейвицер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имеющий 4 маслозавода: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в.с.Шипицино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д.Мариинка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д.Тимофеевка,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д.Тычкино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Его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Тычкинский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завод давал 1200 пудов масла.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Шипицинская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купчиха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Агриппина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Щеглова получала 1685 пудов с трёх маслозаводов.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отправки масла на заграничные рынки были созданы специальные масляные поезда с 20 апреля по 20 июня и с 20 августа по 20 сентября. В семи поездах в неделю грузились на ст. Татарская – 8 вагонов, Чанах – 10 вагонов и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Каинске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15 вагонов.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Рост маслозаводов усилил спрос на молоко. Основными поставщиками которого были крестьяне – середняки, зажиточные кулацкие хозяйства. Велась борьба за сдатчиков, владельцы маслозаводов постоянно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конкурировали между собой. </a:t>
            </a:r>
            <a:r>
              <a:rPr lang="ru-RU" sz="1200" dirty="0" smtClean="0"/>
              <a:t> В 1908 году из 237 частных было - 167 (70%), а в 1913 году  их 275 имеющихся маслозаводов ,частных -133 (менее 50%).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rgbClr val="FF0000"/>
                </a:solidFill>
              </a:rPr>
              <a:t>Сибирское масло: от кооперации до эмиграции; В начале XX века аграрии Сибири ворвались на мировой рынок с продуктом, который стал одним из символов России ...</a:t>
            </a:r>
            <a:br>
              <a:rPr lang="ru-RU" sz="1600" b="1" i="1" dirty="0" smtClean="0">
                <a:solidFill>
                  <a:srgbClr val="FF0000"/>
                </a:solidFill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9058" y="1285860"/>
            <a:ext cx="492920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Первые артельные заводы на территории нашего района возникли в 1902 году в Вознесенской волости. Это была артель крестьян в с.Вознесенском. Вторая крестьянская артель образовалась в с.1-Сибирцево. В начале первого десятилетия организовалась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маслоартель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с.Новый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Тартас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она вытеснила частника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Буданского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М.Л., купив у него маслозавод. На 1 марта 1927 года на территории района было 18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маслоартелей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Первым  механизировали Спасский маслозавод. Здесь появились маслодельный цех и цех сухого молока. В 1929 году были пущены механизированные маслозаводы в с. Вознесенка и с.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Меньшиково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в 1930 – в с. Урез.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 </a:t>
            </a:r>
            <a:endParaRPr lang="ru-RU" dirty="0"/>
          </a:p>
        </p:txBody>
      </p:sp>
      <p:sp>
        <p:nvSpPr>
          <p:cNvPr id="45058" name="AutoShape 2" descr="Картинки по запросу Первые артельные маслозавод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5060" name="Picture 4" descr="Картинки по запросу Первые артельные маслозавод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564" y="1928803"/>
            <a:ext cx="3435263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3000372"/>
            <a:ext cx="4828381" cy="29638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00034" y="857233"/>
            <a:ext cx="77867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1911 году , кроме двух маслозаводов в селе Спасское было три кирпичных завода , пять кузниц, две водяные мельницы, кожевенный, веревочный и гончарный заводы. Славилось село своим купечеством, каменные дома некоторых из них (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Кочугова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Шипицина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Кулешова) прекрасно сохранились и до сих пор украшают Венгерово. </a:t>
            </a:r>
          </a:p>
          <a:p>
            <a:pPr algn="just"/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с.Спасское до революции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649" name="Picture 1" descr="http://vedomosti.sfo.ru/files/Image/1111/vedom_6_29_4.jpg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/>
          <a:srcRect b="17833"/>
          <a:stretch>
            <a:fillRect/>
          </a:stretch>
        </p:blipFill>
        <p:spPr bwMode="auto">
          <a:xfrm>
            <a:off x="0" y="928688"/>
            <a:ext cx="1924050" cy="3181350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000232" y="457200"/>
            <a:ext cx="7143768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 территорию, входящую ныне в Новосибирскую область, люди пришли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10 – 14,5 тысяч лет назад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с окончанием ледникового периода. Ранние стоянки обнаружены археологами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Барабе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(Волчья Грива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Каргатском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районе, Венгерово – 5 и Новый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Тартас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в Венгеровском районе), в предгорьях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Салаирского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кряжа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Елбань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– 3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Маслянинском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районе). В ходе последующих передвижений племен сменяли друг друга носители различных культур. Свидетельствами жизни различных народов являются распространенные в нашем регионе палеоазиатские, индоиранские, урало-самодийские географические названия. Во второй половине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I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-го тысячелетия н.э.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в наш край с исконных алтайских земель пришли тюркские (кыпчакские) племена. В результате поглощения ими местных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угров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при политическом и культурном влиянии монголов, завоевавших Сибирь в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XIII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веке, образовались этнические группы сибирских татар. На западе области это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барабинцы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в приобской зоне – чаты. На севере ближайшими соседями татар Западной Сибири явились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угроязычные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ханты, на юго-востоке –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тюркоязычные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телеуты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на юго-западе с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XVIII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века – казахи.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4214818"/>
            <a:ext cx="77153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/>
              <a:t> </a:t>
            </a:r>
            <a:r>
              <a:rPr lang="ru-RU" sz="1200" dirty="0" smtClean="0"/>
              <a:t>	</a:t>
            </a:r>
            <a:r>
              <a:rPr lang="ru-RU" sz="1600" dirty="0" smtClean="0"/>
              <a:t>Первоначальное </a:t>
            </a:r>
            <a:r>
              <a:rPr lang="ru-RU" sz="1600" dirty="0"/>
              <a:t>заселение территории нынешней Новосибирской области русскими и представителями народов Европейской России происходило в конце </a:t>
            </a:r>
            <a:r>
              <a:rPr lang="en-US" sz="1600" dirty="0"/>
              <a:t>XVII </a:t>
            </a:r>
            <a:r>
              <a:rPr lang="ru-RU" sz="1600" dirty="0"/>
              <a:t>века – первой половине </a:t>
            </a:r>
            <a:r>
              <a:rPr lang="en-US" sz="1600" dirty="0"/>
              <a:t>XVIII </a:t>
            </a:r>
            <a:r>
              <a:rPr lang="ru-RU" sz="1600" dirty="0"/>
              <a:t>века. Первые достоверно датированные постоянные русские поселения появились в </a:t>
            </a:r>
            <a:r>
              <a:rPr lang="ru-RU" sz="1600" dirty="0" err="1"/>
              <a:t>Приобье</a:t>
            </a:r>
            <a:r>
              <a:rPr lang="ru-RU" sz="1600" dirty="0"/>
              <a:t> </a:t>
            </a:r>
            <a:r>
              <a:rPr lang="ru-RU" sz="1600" dirty="0" err="1"/>
              <a:t>в</a:t>
            </a:r>
            <a:r>
              <a:rPr lang="ru-RU" sz="1600" dirty="0"/>
              <a:t> 1690-х годах: </a:t>
            </a:r>
            <a:r>
              <a:rPr lang="ru-RU" sz="1600" dirty="0" err="1"/>
              <a:t>Кругликово</a:t>
            </a:r>
            <a:r>
              <a:rPr lang="ru-RU" sz="1600" dirty="0"/>
              <a:t> в нынешнем </a:t>
            </a:r>
            <a:r>
              <a:rPr lang="ru-RU" sz="1600" dirty="0" err="1"/>
              <a:t>Болотнинском</a:t>
            </a:r>
            <a:r>
              <a:rPr lang="ru-RU" sz="1600" dirty="0"/>
              <a:t> районе, </a:t>
            </a:r>
            <a:r>
              <a:rPr lang="ru-RU" sz="1600" dirty="0" err="1"/>
              <a:t>Гутово</a:t>
            </a:r>
            <a:r>
              <a:rPr lang="ru-RU" sz="1600" dirty="0"/>
              <a:t> и </a:t>
            </a:r>
            <a:r>
              <a:rPr lang="ru-RU" sz="1600" dirty="0" err="1"/>
              <a:t>Изылы</a:t>
            </a:r>
            <a:r>
              <a:rPr lang="ru-RU" sz="1600" dirty="0"/>
              <a:t> в </a:t>
            </a:r>
            <a:r>
              <a:rPr lang="ru-RU" sz="1600" dirty="0" err="1"/>
              <a:t>Тогучинском</a:t>
            </a:r>
            <a:r>
              <a:rPr lang="ru-RU" sz="1600" dirty="0"/>
              <a:t> районе. Предположительно около 1710 г. было основано первое русское поселение в границах будущего г. Новосибирска – д. </a:t>
            </a:r>
            <a:r>
              <a:rPr lang="ru-RU" sz="1600" dirty="0" err="1"/>
              <a:t>Кривощеково</a:t>
            </a:r>
            <a:r>
              <a:rPr lang="ru-RU" sz="1600" dirty="0"/>
              <a:t>. Мирный труд хлебопашцев и трактовых ямщиков оберегали укрепленные остроги и форпосты: </a:t>
            </a:r>
            <a:r>
              <a:rPr lang="ru-RU" sz="1600" dirty="0" err="1"/>
              <a:t>Умревинский</a:t>
            </a:r>
            <a:r>
              <a:rPr lang="ru-RU" sz="1600" dirty="0"/>
              <a:t> (основан в 1703 г.), </a:t>
            </a:r>
            <a:r>
              <a:rPr lang="ru-RU" sz="1600" dirty="0" err="1"/>
              <a:t>Бердский</a:t>
            </a:r>
            <a:r>
              <a:rPr lang="ru-RU" sz="1600" dirty="0"/>
              <a:t> (</a:t>
            </a:r>
            <a:r>
              <a:rPr lang="ru-RU" sz="1600" dirty="0" err="1"/>
              <a:t>нач</a:t>
            </a:r>
            <a:r>
              <a:rPr lang="ru-RU" sz="1600" dirty="0"/>
              <a:t>. </a:t>
            </a:r>
            <a:r>
              <a:rPr lang="en-US" sz="1600" dirty="0"/>
              <a:t>XVIII</a:t>
            </a:r>
            <a:r>
              <a:rPr lang="ru-RU" sz="1600" dirty="0"/>
              <a:t> века), Чаусский (1713 г.), Каинский, </a:t>
            </a:r>
            <a:r>
              <a:rPr lang="ru-RU" sz="1600" dirty="0" err="1"/>
              <a:t>Убинский</a:t>
            </a:r>
            <a:r>
              <a:rPr lang="ru-RU" sz="1600" dirty="0"/>
              <a:t>, </a:t>
            </a:r>
            <a:r>
              <a:rPr lang="ru-RU" sz="1600" dirty="0" err="1"/>
              <a:t>Усть-Тартасский</a:t>
            </a:r>
            <a:r>
              <a:rPr lang="ru-RU" sz="1600" dirty="0"/>
              <a:t> (1722 г.). </a:t>
            </a:r>
          </a:p>
        </p:txBody>
      </p:sp>
    </p:spTree>
  </p:cSld>
  <p:clrMapOvr>
    <a:masterClrMapping/>
  </p:clrMapOvr>
  <p:transition>
    <p:wheel spokes="8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9" descr="C:\Documents and Settings\user\Local Settings\Temporary Internet Files\Content.Word\улица Ленина в с. Венгеров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72066" y="142852"/>
            <a:ext cx="3782616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" y="857232"/>
            <a:ext cx="3571868" cy="2678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15" descr="C:\Documents and Settings\user\Local Settings\Temporary Internet Files\Content.Word\м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571868" y="2474797"/>
            <a:ext cx="3286148" cy="1954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7" descr="E:\Мои документы\туризм\фотоматериалы о достопримечательностях Венгеровского района\бывший дом купца Кочугова, сейчас Венгеровский краеведческий музей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14283" y="4360100"/>
            <a:ext cx="3487976" cy="2069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18" descr="C:\Documents and Settings\user\Local Settings\Temporary Internet Files\Content.Word\почт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5286380" y="4357694"/>
            <a:ext cx="3714744" cy="2260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42844" y="285728"/>
            <a:ext cx="4572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Купеческие дома в с.Венгерово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0100" y="142852"/>
            <a:ext cx="792961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/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Новосибирская область в годы Великой Отечественной войны 1941-1945 гг. 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142844" y="1428736"/>
            <a:ext cx="4500594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Новосибирская область осенью 1941 года и в начале 1942 года приняла более 100 предприятий, в основном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оборонных отраслей.</a:t>
            </a: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Заводы Новосибирской области дали армии 125 миллионов снарядов и мин (27 % всего, что было произведено в стране), около половины  всех самолетов-истребителей.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 время войны начали свою работу заводы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Тяжстанкогидропресс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металлургический, электровакуумный, химический, строительных машин и др. На заводах области (в первую очередь на комбинате № 179 – нынешний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Сибсельмаш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») было произведено 125 миллионов снарядов и мин – 27% союзного производства снарядов. Завод им. Чкалова выпустил около половины изготовленных в стране за годы войны самолетов-истребителей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218" name="Picture 2" descr="Картинки по запросу оборонные заводы новосибирс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4071942"/>
            <a:ext cx="3714776" cy="24752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220" name="Picture 4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357298"/>
            <a:ext cx="3333750" cy="21907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6182" y="500042"/>
            <a:ext cx="492922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Венгеровского района военкоматом для работы в промышленность  за 1941-1945 годы было призвано 1728  человек. Об этом свидетельствует «Алфавитная книга лиц, призванных в промышленность Венгеровским РВК». И большая их часть трудилась на комбинате №179.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Молодым людям было на момент призыва – 15-17 лет. Им приходилось очень тяжело: работать по 12-14 часов и жить в чудовищных условиях.</a:t>
            </a:r>
          </a:p>
          <a:p>
            <a:pPr algn="just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Из справки о состоянии общежитий секретарю обкома ВКП(б) А.В.Семину от 10 декабря 1942:</a:t>
            </a:r>
          </a:p>
          <a:p>
            <a:pPr algn="just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Комната №11: площадь около 100 метров, помещается 50 женщин. В комнате 2 стола и 3 табуретки. Койки поставлены вплотную в ряд по десять и больше. Спят трое на двух топчанах. Есть вши. Нательное белье меняли перед 7 ноября. Матрацы грязные. Стирать и сушить белье негде. Воды нагреть не в чем. Для стирки – 2 таза на 100 человек, одеял не хватает.</a:t>
            </a:r>
          </a:p>
          <a:p>
            <a:pPr algn="just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Из доклада помощника директора комбината №179 М.В.Бычкова «О состоянии трудовой дисциплины на предприятии» (16 июня 1944):</a:t>
            </a:r>
          </a:p>
          <a:p>
            <a:pPr algn="just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Работница цеха №18 поступила на комбинат 18 февраля 1944 из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Сиблага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, проработав 2 месяца, обувь износила. С 18 апреля из-за отсутствия обуви не работала по 28 апреля 1944 г. Вместо того, чтобы ей оказать помощь, ее начальник лишил хлебной карточки – она была вынуждена в чужой обуви собирать гнилую картошку и питаться ею. </a:t>
            </a: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Картинки по запросу Лица, призванные в оборонную промышленность в военные год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2857500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196" name="Picture 4" descr="Картинки по запросу Лица, призванные в оборонную промышленность в военные год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357430"/>
            <a:ext cx="2600325" cy="176212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198" name="Picture 6" descr="Картинки по запросу Лица, призванные в оборонную промышленность в военные год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714884"/>
            <a:ext cx="2638425" cy="17335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714620"/>
            <a:ext cx="75724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 smtClean="0"/>
              <a:t>Указом Президиума Верховного Совета СССР от 11.01.1957 «За заслуги в освоении целинных и залежных земель, успешное проведение уборки урожая и хлебозаготовок в 1956 году» награждены орденами и медалями 131 труженик полеводства Венгеровского района. Из них орденом Ленина – 7 человек, в том числе 2 председателя колхоза. Остальные – механизаторы МТС. Среди награжденных – Илья Никитович </a:t>
            </a:r>
            <a:r>
              <a:rPr lang="ru-RU" sz="1600" i="1" dirty="0" err="1" smtClean="0"/>
              <a:t>Смужников</a:t>
            </a:r>
            <a:r>
              <a:rPr lang="ru-RU" sz="1600" i="1" dirty="0" smtClean="0"/>
              <a:t>, инвалид ВОВ, бригадир тракторной бригады </a:t>
            </a:r>
            <a:r>
              <a:rPr lang="ru-RU" sz="1600" i="1" dirty="0" err="1" smtClean="0"/>
              <a:t>Меньшиковской</a:t>
            </a:r>
            <a:r>
              <a:rPr lang="ru-RU" sz="1600" i="1" dirty="0" smtClean="0"/>
              <a:t> МТС. Орденом Трудового Красного знамени были награждены 24 человека, из них три председателя укрупненных колхозов : Ф.П.Данилов, П.М.Никулин, </a:t>
            </a:r>
            <a:r>
              <a:rPr lang="ru-RU" sz="1600" i="1" dirty="0" err="1" smtClean="0"/>
              <a:t>Г.И.Сурмило</a:t>
            </a:r>
            <a:r>
              <a:rPr lang="ru-RU" sz="1600" i="1" dirty="0" smtClean="0"/>
              <a:t>. Орденом «Знак Почета» - 35 человек, в том числе </a:t>
            </a:r>
            <a:r>
              <a:rPr lang="ru-RU" sz="1600" i="1" dirty="0" err="1" smtClean="0"/>
              <a:t>М.О.Гудайкис</a:t>
            </a:r>
            <a:r>
              <a:rPr lang="ru-RU" sz="1600" i="1" dirty="0" smtClean="0"/>
              <a:t>, председатель укрупненного колхоза, самый старейший в районе председатель сельского Совета. Среди награжденных бригадиры полеводческих бригад, рядовые труженики.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571480"/>
            <a:ext cx="75009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Самый большой урожай хлеборобы</a:t>
            </a:r>
            <a:r>
              <a:rPr lang="en-US" b="1" dirty="0" smtClean="0"/>
              <a:t> </a:t>
            </a:r>
            <a:r>
              <a:rPr lang="ru-RU" b="1" dirty="0" smtClean="0"/>
              <a:t>Новосибирской области собрали в 1956 г. – закупки зерна достигли 1 миллион 638 тысяч тонн. Именно за этот рекорд Президиум Верховного Совета СССР наградил Новосибирскую область орденом Ленина Указом от 23 октября 1956 года.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868346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B0F0"/>
                </a:solidFill>
              </a:rPr>
              <a:t>Недра области</a:t>
            </a:r>
            <a:endParaRPr lang="ru-RU" b="1" i="1" dirty="0">
              <a:solidFill>
                <a:srgbClr val="00B0F0"/>
              </a:solidFill>
            </a:endParaRPr>
          </a:p>
        </p:txBody>
      </p:sp>
      <p:pic>
        <p:nvPicPr>
          <p:cNvPr id="17410" name="Picture 2" descr="C:\Documents and Settings\User\Рабочий стол\9_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785926"/>
            <a:ext cx="2672850" cy="17859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Прямоугольник 4"/>
          <p:cNvSpPr/>
          <p:nvPr/>
        </p:nvSpPr>
        <p:spPr>
          <a:xfrm>
            <a:off x="2857488" y="1285860"/>
            <a:ext cx="571500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b="1" i="1" dirty="0" smtClean="0">
                <a:solidFill>
                  <a:srgbClr val="FF0000"/>
                </a:solidFill>
              </a:rPr>
              <a:t>Егорьевский прииск</a:t>
            </a:r>
          </a:p>
          <a:p>
            <a:pPr fontAlgn="base"/>
            <a:r>
              <a:rPr lang="ru-RU" dirty="0" smtClean="0"/>
              <a:t>В </a:t>
            </a:r>
            <a:r>
              <a:rPr lang="ru-RU" dirty="0"/>
              <a:t>90 километров от р. п. Черепаново, на территории </a:t>
            </a:r>
            <a:r>
              <a:rPr lang="ru-RU" dirty="0" err="1"/>
              <a:t>Маслянинского</a:t>
            </a:r>
            <a:r>
              <a:rPr lang="ru-RU" dirty="0"/>
              <a:t> района Новосибирской области, у северного предгорья </a:t>
            </a:r>
            <a:r>
              <a:rPr lang="ru-RU" dirty="0" err="1"/>
              <a:t>Салаирского</a:t>
            </a:r>
            <a:r>
              <a:rPr lang="ru-RU" dirty="0"/>
              <a:t> кряжа раскинулся большой поселок </a:t>
            </a:r>
            <a:r>
              <a:rPr lang="ru-RU" dirty="0" smtClean="0"/>
              <a:t>Егорьевский.</a:t>
            </a:r>
            <a:endParaRPr lang="ru-RU" dirty="0"/>
          </a:p>
          <a:p>
            <a:pPr fontAlgn="base"/>
            <a:r>
              <a:rPr lang="ru-RU" dirty="0"/>
              <a:t>В архивах прииска сохранилась такая запись: «В 1830 г. штабс-капитаном </a:t>
            </a:r>
            <a:r>
              <a:rPr lang="ru-RU" dirty="0" err="1"/>
              <a:t>Мордвиновым</a:t>
            </a:r>
            <a:r>
              <a:rPr lang="ru-RU" dirty="0"/>
              <a:t> открыта первая золотая россыпь по речке </a:t>
            </a:r>
            <a:r>
              <a:rPr lang="ru-RU" dirty="0" err="1"/>
              <a:t>Фомиха</a:t>
            </a:r>
            <a:r>
              <a:rPr lang="ru-RU" dirty="0"/>
              <a:t>, левый приток реки </a:t>
            </a:r>
            <a:r>
              <a:rPr lang="ru-RU" dirty="0" err="1"/>
              <a:t>Суенги</a:t>
            </a:r>
            <a:r>
              <a:rPr lang="ru-RU" dirty="0"/>
              <a:t>, которая своим богатством привлекала большое внимание и создала заметное оживление кабинета». Прииск этот принадлежал «кабинету </a:t>
            </a:r>
            <a:r>
              <a:rPr lang="ru-RU" dirty="0" err="1"/>
              <a:t>ея</a:t>
            </a:r>
            <a:r>
              <a:rPr lang="ru-RU" dirty="0"/>
              <a:t> величества» и назван был по имени министра финансов Егорьевским.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4786322"/>
            <a:ext cx="7429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just"/>
            <a:r>
              <a:rPr lang="ru-RU" i="1" dirty="0" smtClean="0"/>
              <a:t>В </a:t>
            </a:r>
            <a:r>
              <a:rPr lang="ru-RU" i="1" dirty="0"/>
              <a:t>настоящее время все месторождения и проявления золота Новосибирской области сосредоточены в пределах Егорьевского рудного узла. 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642918"/>
            <a:ext cx="850112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Полезные ископаемые</a:t>
            </a:r>
          </a:p>
          <a:p>
            <a:pPr algn="just"/>
            <a:r>
              <a:rPr lang="ru-RU" sz="1600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территории области расположен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Горловский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угольный бассейн с разведанными запасами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антрацитов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около 800 млн.т., а прогнозные ресурсы - более 5 млрд.т. Это уникальная сырьевая база для электродной промышленности, чёрной и цветной металлургии. </a:t>
            </a:r>
          </a:p>
        </p:txBody>
      </p:sp>
      <p:pic>
        <p:nvPicPr>
          <p:cNvPr id="6147" name="Picture 3" descr="C:\Documents and Settings\User\Рабочий стол\1136398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285992"/>
            <a:ext cx="2962275" cy="2952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929058" y="214311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Месторождения антрацитного угля в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Горловском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бассейне - единственная сырьевая база для всех восточных регионов России, поскольку это сырьё необходимо электродной промышленности. Крупнейший российский завод -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НовЭЗ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(Новосибирский электродный завод). Такой уголь для предприятия добывает ЗАО "Сибирский антрацит".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9058" y="50006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Эксплуатируется также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Завьяловское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месторождение с запасами угля более 50 млн.т.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3143248"/>
            <a:ext cx="707236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На северо-западе области открыто 7 месторождений </a:t>
            </a:r>
            <a:r>
              <a:rPr lang="ru-RU" sz="2000" dirty="0" smtClean="0">
                <a:solidFill>
                  <a:srgbClr val="FF0000"/>
                </a:solidFill>
              </a:rPr>
              <a:t>нефти</a:t>
            </a:r>
            <a:r>
              <a:rPr lang="ru-RU" sz="2000" dirty="0" smtClean="0"/>
              <a:t> (Верх- </a:t>
            </a:r>
            <a:r>
              <a:rPr lang="ru-RU" sz="2000" dirty="0" err="1" smtClean="0"/>
              <a:t>Тарское</a:t>
            </a:r>
            <a:r>
              <a:rPr lang="ru-RU" sz="2000" dirty="0" smtClean="0"/>
              <a:t>, </a:t>
            </a:r>
            <a:r>
              <a:rPr lang="ru-RU" sz="2000" dirty="0" err="1" smtClean="0"/>
              <a:t>Малоичское</a:t>
            </a:r>
            <a:r>
              <a:rPr lang="ru-RU" sz="2000" dirty="0" smtClean="0"/>
              <a:t>, </a:t>
            </a:r>
            <a:r>
              <a:rPr lang="ru-RU" sz="2000" dirty="0" err="1" smtClean="0"/>
              <a:t>Восточно-Межовское</a:t>
            </a:r>
            <a:r>
              <a:rPr lang="ru-RU" sz="2000" dirty="0" smtClean="0"/>
              <a:t> и др.) с извлекаемыми запасами около 40 млн.т и одно газоконденсатное. Крупными ресурсами сырья являются также </a:t>
            </a:r>
            <a:r>
              <a:rPr lang="ru-RU" sz="2000" dirty="0" smtClean="0">
                <a:solidFill>
                  <a:srgbClr val="FF0000"/>
                </a:solidFill>
              </a:rPr>
              <a:t>торфяные месторождения </a:t>
            </a:r>
            <a:r>
              <a:rPr lang="ru-RU" sz="2000" dirty="0" smtClean="0"/>
              <a:t>на севере области с суммарными запасами около 1 млрд.т., а прогнозные запасы - более 7 млрд.т. Учтено 24 россыпных и 1 рудное месторождение </a:t>
            </a:r>
            <a:r>
              <a:rPr lang="ru-RU" sz="2000" dirty="0" smtClean="0">
                <a:solidFill>
                  <a:srgbClr val="FF0000"/>
                </a:solidFill>
              </a:rPr>
              <a:t>золота</a:t>
            </a:r>
            <a:r>
              <a:rPr lang="ru-RU" sz="2000" dirty="0" smtClean="0"/>
              <a:t> на </a:t>
            </a:r>
            <a:r>
              <a:rPr lang="ru-RU" sz="2000" dirty="0" err="1" smtClean="0"/>
              <a:t>юго</a:t>
            </a:r>
            <a:r>
              <a:rPr lang="ru-RU" sz="2000" dirty="0" smtClean="0"/>
              <a:t>- востоке области. </a:t>
            </a:r>
            <a:endParaRPr lang="ru-RU" sz="2000" dirty="0"/>
          </a:p>
        </p:txBody>
      </p:sp>
      <p:pic>
        <p:nvPicPr>
          <p:cNvPr id="46082" name="Picture 2" descr="полезные ископаемые новосибирской области назва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500042"/>
            <a:ext cx="3867165" cy="221457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8992" y="428604"/>
            <a:ext cx="48577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 1995 г. открыто Ордынское россыпное месторождение </a:t>
            </a:r>
            <a:r>
              <a:rPr lang="ru-RU" dirty="0" smtClean="0">
                <a:solidFill>
                  <a:srgbClr val="FF0000"/>
                </a:solidFill>
              </a:rPr>
              <a:t>циркония</a:t>
            </a:r>
            <a:r>
              <a:rPr lang="ru-RU" dirty="0" smtClean="0"/>
              <a:t> и </a:t>
            </a:r>
            <a:r>
              <a:rPr lang="ru-RU" dirty="0" smtClean="0">
                <a:solidFill>
                  <a:srgbClr val="FF0000"/>
                </a:solidFill>
              </a:rPr>
              <a:t>титан</a:t>
            </a:r>
            <a:r>
              <a:rPr lang="ru-RU" dirty="0" smtClean="0"/>
              <a:t>а в 10 км к западу от Новосибирского водохранилища. Вовлечены в оборот также </a:t>
            </a:r>
            <a:r>
              <a:rPr lang="ru-RU" dirty="0" smtClean="0">
                <a:solidFill>
                  <a:srgbClr val="FF0000"/>
                </a:solidFill>
              </a:rPr>
              <a:t>огнеупорные глины</a:t>
            </a:r>
            <a:r>
              <a:rPr lang="ru-RU" dirty="0" smtClean="0"/>
              <a:t>, </a:t>
            </a:r>
            <a:r>
              <a:rPr lang="ru-RU" dirty="0" smtClean="0">
                <a:solidFill>
                  <a:srgbClr val="FF0000"/>
                </a:solidFill>
              </a:rPr>
              <a:t>цементное сырье</a:t>
            </a:r>
            <a:r>
              <a:rPr lang="ru-RU" dirty="0" smtClean="0"/>
              <a:t>, </a:t>
            </a:r>
            <a:r>
              <a:rPr lang="ru-RU" dirty="0" smtClean="0">
                <a:solidFill>
                  <a:srgbClr val="FF0000"/>
                </a:solidFill>
              </a:rPr>
              <a:t>облицовочные мраморы</a:t>
            </a:r>
            <a:r>
              <a:rPr lang="ru-RU" dirty="0" smtClean="0"/>
              <a:t>. Имеется достаточная сырьевая база большинства общераспространённых полезных ископаемых (</a:t>
            </a:r>
            <a:r>
              <a:rPr lang="ru-RU" dirty="0" smtClean="0">
                <a:solidFill>
                  <a:srgbClr val="FF0000"/>
                </a:solidFill>
              </a:rPr>
              <a:t>песок, глина</a:t>
            </a:r>
            <a:r>
              <a:rPr lang="ru-RU" dirty="0" smtClean="0"/>
              <a:t>, </a:t>
            </a:r>
            <a:r>
              <a:rPr lang="ru-RU" dirty="0" smtClean="0">
                <a:solidFill>
                  <a:srgbClr val="FF0000"/>
                </a:solidFill>
              </a:rPr>
              <a:t>щебень</a:t>
            </a:r>
            <a:r>
              <a:rPr lang="ru-RU" dirty="0" smtClean="0"/>
              <a:t>) для удовлетворения собственных нужд. Представляют ценность подземные </a:t>
            </a:r>
            <a:r>
              <a:rPr lang="ru-RU" dirty="0" smtClean="0">
                <a:solidFill>
                  <a:srgbClr val="FF0000"/>
                </a:solidFill>
              </a:rPr>
              <a:t>воды</a:t>
            </a:r>
            <a:r>
              <a:rPr lang="ru-RU" dirty="0" smtClean="0"/>
              <a:t> области: </a:t>
            </a:r>
            <a:r>
              <a:rPr lang="ru-RU" dirty="0" smtClean="0">
                <a:solidFill>
                  <a:srgbClr val="FF0000"/>
                </a:solidFill>
              </a:rPr>
              <a:t>минерализованные</a:t>
            </a:r>
            <a:r>
              <a:rPr lang="ru-RU" dirty="0" smtClean="0"/>
              <a:t> (для лечебных целей) и </a:t>
            </a:r>
            <a:r>
              <a:rPr lang="ru-RU" dirty="0" smtClean="0">
                <a:solidFill>
                  <a:srgbClr val="FF0000"/>
                </a:solidFill>
              </a:rPr>
              <a:t>термальные</a:t>
            </a:r>
            <a:r>
              <a:rPr lang="ru-RU" dirty="0" smtClean="0"/>
              <a:t> (для отопления). В соленых озёрах юго-запада добывают </a:t>
            </a:r>
            <a:r>
              <a:rPr lang="ru-RU" dirty="0" smtClean="0">
                <a:solidFill>
                  <a:srgbClr val="FF0000"/>
                </a:solidFill>
              </a:rPr>
              <a:t>поваренную соль, соду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7106" name="Picture 2" descr="Картинки по запросу Добыча мрамора в Новосибирской обла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224" y="357167"/>
            <a:ext cx="3109496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2786058"/>
            <a:ext cx="33575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восточной части области добывается </a:t>
            </a:r>
            <a:r>
              <a:rPr lang="ru-RU" dirty="0" smtClean="0">
                <a:solidFill>
                  <a:srgbClr val="FF0000"/>
                </a:solidFill>
              </a:rPr>
              <a:t>мрамор </a:t>
            </a:r>
            <a:r>
              <a:rPr lang="ru-RU" dirty="0" smtClean="0"/>
              <a:t>(</a:t>
            </a:r>
            <a:r>
              <a:rPr lang="ru-RU" dirty="0" err="1" smtClean="0"/>
              <a:t>Петенёвское</a:t>
            </a:r>
            <a:r>
              <a:rPr lang="ru-RU" dirty="0" smtClean="0"/>
              <a:t> месторождение). </a:t>
            </a:r>
            <a:endParaRPr lang="ru-RU" dirty="0"/>
          </a:p>
        </p:txBody>
      </p:sp>
      <p:sp>
        <p:nvSpPr>
          <p:cNvPr id="47108" name="AutoShape 4" descr="Картинки по запросу лечебная грязь в Новосибирской обла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7110" name="Picture 6" descr="Картинки по запросу лечебная грязь в Новосибирской облас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286256"/>
            <a:ext cx="2105025" cy="21717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000364" y="5000636"/>
            <a:ext cx="50006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Некоторые соленые озёра содержат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лечебную грязь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применяемую в медицине. На соленом озере Карачи, например, действует известный в стране курорт "Озеро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Карачинское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42852"/>
            <a:ext cx="785818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ВОДЫ ОБЛАСТИ</a:t>
            </a:r>
            <a:endParaRPr lang="ru-RU" dirty="0">
              <a:solidFill>
                <a:srgbClr val="FF0000"/>
              </a:solidFill>
            </a:endParaRPr>
          </a:p>
          <a:p>
            <a:pPr algn="just"/>
            <a:r>
              <a:rPr lang="ru-RU" sz="1400" dirty="0" smtClean="0"/>
              <a:t>	</a:t>
            </a:r>
            <a:r>
              <a:rPr lang="ru-RU" sz="1600" dirty="0" smtClean="0"/>
              <a:t>Новосибирская </a:t>
            </a:r>
            <a:r>
              <a:rPr lang="ru-RU" sz="1600" dirty="0"/>
              <a:t>область пока богата водой. По её территории протекает около 380 рек, в том числе одна из крупнейших рек мира - Обь, берущая начало в ледниках Алтайских гор и впадает в Северный Ледовитый океан. В 1956 году недалеко от Новосибирска Обь была перекрыта плотиной гидроэлектростанции, в результате чего образовалось искусственное водохранилище - "Обское море". На Оби развито судоходство. Из рек области стоит отметить также Иню, вдоль которой расположены дачи многих новосибирцев, живописную </a:t>
            </a:r>
            <a:r>
              <a:rPr lang="ru-RU" sz="1600" dirty="0" err="1"/>
              <a:t>Бердь</a:t>
            </a:r>
            <a:r>
              <a:rPr lang="ru-RU" sz="1600" dirty="0"/>
              <a:t> и неторопливые равнинные реки левобережья: Тару, </a:t>
            </a:r>
            <a:r>
              <a:rPr lang="ru-RU" sz="1600" dirty="0" err="1"/>
              <a:t>Омь</a:t>
            </a:r>
            <a:r>
              <a:rPr lang="ru-RU" sz="1600" dirty="0"/>
              <a:t>, Каргат, Карасук. Характерным элементом ландшафта являются озёра, которых насчитывается до 3000, они занимают 3,5 процента территории области. Самые крупные озёра находятся в центральной и юго-западной части области - Чаны (2 600 кв. км), </a:t>
            </a:r>
            <a:r>
              <a:rPr lang="ru-RU" sz="1600" dirty="0" err="1"/>
              <a:t>Сартлан</a:t>
            </a:r>
            <a:r>
              <a:rPr lang="ru-RU" sz="1600" dirty="0"/>
              <a:t> (238 кв. км), Убинское (440 кв. км) и др. Озёра в основном пресные и только немногие, расположенные в наиболее засушливой юго-западной части области, солоноватые и солёные. Озёра </a:t>
            </a:r>
            <a:r>
              <a:rPr lang="ru-RU" sz="1600" dirty="0" err="1"/>
              <a:t>Барабы</a:t>
            </a:r>
            <a:r>
              <a:rPr lang="ru-RU" sz="1600" dirty="0"/>
              <a:t> мелководны, с глубиною до 1.5-2 метров. Только крупные озёра Чаны и </a:t>
            </a:r>
            <a:r>
              <a:rPr lang="ru-RU" sz="1600" dirty="0" err="1"/>
              <a:t>Сартлан</a:t>
            </a:r>
            <a:r>
              <a:rPr lang="ru-RU" sz="1600" dirty="0"/>
              <a:t> местами имеют глубину до 4-5 метров. Барабинские водоёмы подвержены сезонным и многолетним колебаниям уровня воды и нередко до полного пересыхания. Зимой реки и озёра покрываются льдом, толщина которого достигает 1 метра. Мелкие водоёмы промерзают до дна. Около 30 процентов территории занято болотами. Большие массивы болот расположены на севере области, куда заходит своим южным краем самая обширная в мире система болот - Васюганские болота. Новосибирская область богата также ресурсами подземных вод: пресных и </a:t>
            </a:r>
            <a:r>
              <a:rPr lang="ru-RU" sz="1600" dirty="0" err="1"/>
              <a:t>маломинерализированных</a:t>
            </a:r>
            <a:r>
              <a:rPr lang="ru-RU" sz="1600" dirty="0"/>
              <a:t> - пригодных для хозяйственно-питьевого водоснабжения, минеральных - для лечебных целей, термальных - для теплофикации.</a:t>
            </a:r>
          </a:p>
          <a:p>
            <a:pPr algn="just"/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14290"/>
            <a:ext cx="8286808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Животный мир </a:t>
            </a:r>
          </a:p>
          <a:p>
            <a:pPr algn="just"/>
            <a:r>
              <a:rPr lang="ru-RU" sz="1400" dirty="0" smtClean="0"/>
              <a:t>	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Новосибирской области несколько тысяч видов только насекомых. Среди них бабочки - более 1400 видов, прямокрылые - более 100 видов, мухи - более 400 видов, стрекозы - 62 вида. Из них около 150 видов дневных бабочек, среди которых есть представители экзотического семейства кавалеров - махаон и аполлон. Самое крупное членистоногое животное нашего края - это рак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узкопалый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Раки живут в различных водоёмах, в том числе в реке Обь и её притоках. В лесостепи встречается самый крупный паук нашей страны - тарантул. В реках и озёрах области водится 33 вида рыб. Самая крупная рыба - осётр сибирский, живущий в Оби и достигающий более 2 метров в длину. Совсем недавно (2003 год) на Салаире была обнаружена популяция змеи щитомордника. В Новосибирской области отмечено 350 видов птиц из 764 видов, обитающих в России. Через озёра Барабинской низменности проходят пути миграции многих перелётных птиц, поэтому озёрная система Чаны имеет международное значение как важное место обитания водоплавающих птиц. Самая маленькая из птиц - желтоголовый королёк, а самая большая - лебедь-шипун. Среди 78 видов млекопитающих много мелких животных: землеройки, мыши, полёвки, хомяки, суслики. Встречается два вида ежей, крот,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слепушонки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9 видов летучих мышей. В лесах обычна белка обыкновенная, изредка встречается белка летяга. По берегам мелких лесных речек севера области селятся самые крупные грызуны нашей страны - бобры. Самый крупный хищник Южной Сибири - бурый медведь, длина его тела бывает до двух метров. В пределах области медведи встречаются в северных лесах и лесах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Салаирского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кряжа. Лось - самое крупное животное нашей фауны, длина тела взрослого самца достигает трёх метров, а вес 600 кг. А самое маленькое млекопитающее - бурозубка крошечная, вес которой менее 6 грамм. Некоторые млекопитающие акклиматизированы.</a:t>
            </a:r>
          </a:p>
          <a:p>
            <a:endParaRPr lang="ru-RU" sz="1400" dirty="0"/>
          </a:p>
        </p:txBody>
      </p:sp>
      <p:sp>
        <p:nvSpPr>
          <p:cNvPr id="3074" name="AutoShape 2" descr="Картинки по запросу животный мир Новосибирской обла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Картинки по запросу животный мир Новосибирской обла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893064"/>
            <a:ext cx="2146453" cy="1607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8" name="AutoShape 6" descr="Картинки по запросу животный мир Новосибирской обла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 descr="Картинки по запросу животный мир Новосибирской обла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1" name="Picture 9" descr="C:\Documents and Settings\User\Рабочий стол\скачанные файл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4905126"/>
            <a:ext cx="2557462" cy="1695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83" name="AutoShape 11" descr="Картинки по запросу животный мир Новосибирской обла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5" name="Picture 13" descr="Картинки по запросу животный мир Новосибирской област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4857760"/>
            <a:ext cx="2466975" cy="1847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714348" y="142852"/>
            <a:ext cx="7500958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Археология района представлена памятниками разных эпох и культур в виде городищ, курганов. Здесь присутствовала смена всех периодов в истории людей: каменного, бронзового и железного.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Самой древней эпохой в истории человечества является палеолит (древний каменный век). В Венгеровском районе открыты 2 палеолитических местонахождения. Палеолитические памятники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Венгерово-5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и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Новотартасская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стоянка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имеют возраст не менее 14 тысяч лет. 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Новотартасская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палеолитическая стоянка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была обнаружена на кладбище в с.Новый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Тартас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Вознесенское городище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Первые сведения о нём принадлежат Фальку И.П. и относятся к 1-й половине 19 века.  В 1928 году В.П.Левашова произвела на городище первые раскопки.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Сопка – 1, Сопка -2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памятники обнаружены П.М.Пономаренко.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Сопка -2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представляет собой целый комплекс археологических памятников. В отдельные годы, в условиях равнинной местности, Сопка становилась недосягаемой, была окружена водой, но не затапливалась. Видимо поэтому здесь во все эпохи люди делали захоронения. В захоронениях этого памятника присутствуют уникальные вещи и инвентарь.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Венгерово-1 - Венгерово-8, Игнатьевка-1 –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Игнатьевка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-12, Кама-1 – Кама-8, Ложка-1 – Ложка-5, Мариинские курганы, Усть-Изесс-1 – Усть-Изесс-5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это лишь малая часть наименований памятников, поселений, курганных могильников, которые открыты в Венгеровском районе. Зафиксирована целая серия ритуальных ям, погребальных сооружений различных эпох.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В Венгеровском районе Вячеслав Иванович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Молодин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– личность очень известная. Вот уже более 30 лет академик РАН, член-корреспондент Германского археологического института (Берлин), заместитель директора по научной работе Института археологии и этнографии СО РАН проводит ежегодно несколько месяцев на раскопках в нашем районе.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 1973-1974 гг. отрядом под руководством Вячеслава Ивановича были раскопаны: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Курган №1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курганного могильника, датированный первым тысячелетием н.э.,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Венгерово-2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поселение датируемое эпохой ранней бронзы, неолитическая стоянка, названная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Венгерово-1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и др.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42852"/>
            <a:ext cx="392909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Люди, прославившие Новосибирскую область</a:t>
            </a:r>
            <a:r>
              <a:rPr lang="ru-RU" sz="2000" dirty="0" smtClean="0">
                <a:latin typeface="Arial Black" pitchFamily="34" charset="0"/>
              </a:rPr>
              <a:t/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1200" dirty="0" smtClean="0"/>
              <a:t>Боевые подвиги легендарного советского летчика </a:t>
            </a:r>
            <a:r>
              <a:rPr lang="ru-RU" sz="1200" b="1" i="1" dirty="0" smtClean="0"/>
              <a:t>Александра </a:t>
            </a:r>
            <a:r>
              <a:rPr lang="ru-RU" sz="1200" b="1" i="1" dirty="0" err="1" smtClean="0"/>
              <a:t>Покрышкина</a:t>
            </a:r>
            <a:r>
              <a:rPr lang="ru-RU" sz="1200" b="1" i="1" dirty="0" smtClean="0"/>
              <a:t> </a:t>
            </a:r>
            <a:r>
              <a:rPr lang="ru-RU" sz="1200" dirty="0" smtClean="0"/>
              <a:t>помнят не только в Новосибирске, но и во всем мире. Мы горды тем, что этот великий человек родился в </a:t>
            </a:r>
            <a:r>
              <a:rPr lang="ru-RU" sz="1200" dirty="0" err="1" smtClean="0"/>
              <a:t>Новониколаевске</a:t>
            </a:r>
            <a:r>
              <a:rPr lang="ru-RU" sz="1200" dirty="0" smtClean="0"/>
              <a:t> и является нашим земляком. В этом году исполнилось 100 лет со дня его рождения. </a:t>
            </a:r>
            <a:r>
              <a:rPr lang="ru-RU" sz="1200" dirty="0" err="1" smtClean="0"/>
              <a:t>Покрышкин</a:t>
            </a:r>
            <a:r>
              <a:rPr lang="ru-RU" sz="1200" dirty="0" smtClean="0"/>
              <a:t> стал маршалом авиации, первым трижды Героем Советского Союза и вторым по результативности (после Ивана </a:t>
            </a:r>
            <a:r>
              <a:rPr lang="ru-RU" sz="1200" dirty="0" err="1" smtClean="0"/>
              <a:t>Кожедуба</a:t>
            </a:r>
            <a:r>
              <a:rPr lang="ru-RU" sz="1200" dirty="0" smtClean="0"/>
              <a:t>) пилотом-истребителем среди летчиков стран антигитлеровской коалиции во Второй мировой войне. Ас высшего пилотажа осуществил более 650 боевых вылетов, принял участие в 156 воздушных боях, лично уничтожил 59 вражеских самолетов и в группе — 6. Он умер 13 ноября 1985 года в Москве. В Новосибирске именем Александра </a:t>
            </a:r>
            <a:r>
              <a:rPr lang="ru-RU" sz="1200" dirty="0" err="1" smtClean="0"/>
              <a:t>Покрышкина</a:t>
            </a:r>
            <a:r>
              <a:rPr lang="ru-RU" sz="1200" dirty="0" smtClean="0"/>
              <a:t> названы улица и станция метро, Сибирский авиационный кадетский корпус. 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29124" y="3357562"/>
            <a:ext cx="40719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Имя </a:t>
            </a:r>
            <a:r>
              <a:rPr lang="ru-RU" sz="1200" b="1" i="1" dirty="0" smtClean="0"/>
              <a:t>Евгения Николаевича Мешалкина </a:t>
            </a:r>
            <a:r>
              <a:rPr lang="ru-RU" sz="1200" dirty="0" smtClean="0"/>
              <a:t>еще при жизни стало легендой, символом Новосибирска, а созданный и построенный им научно-исследовательский институт патологии кровообращения является одним из крупнейших кардиохирургических центров России.</a:t>
            </a:r>
            <a:br>
              <a:rPr lang="ru-RU" sz="1200" dirty="0" smtClean="0"/>
            </a:br>
            <a:r>
              <a:rPr lang="ru-RU" sz="1200" dirty="0" smtClean="0"/>
              <a:t>Заслуги выдающегося врача и ученого перед страной и миром огромны. Мешалкин стал родоначальником сразу трех медицинских дисциплин: анестезиологии, лучевой диагностики и кардиохирургии врожденных и приобретенных пороков сердца. Он первым в стране освоил и ввел в хирургическую практику </a:t>
            </a:r>
            <a:r>
              <a:rPr lang="ru-RU" sz="1200" dirty="0" err="1" smtClean="0"/>
              <a:t>интубационный</a:t>
            </a:r>
            <a:r>
              <a:rPr lang="ru-RU" sz="1200" dirty="0" smtClean="0"/>
              <a:t> наркоз. Ранее большинство операций проходило при местной анестезии. Знаменитый кардиохирург передал опыт и знания своим ученикам, которые ежегодно спасают жизни тысяч пациентов, проводя теперь не только кардиохирургические вмешательства, но и </a:t>
            </a:r>
            <a:r>
              <a:rPr lang="ru-RU" sz="1200" dirty="0" err="1" smtClean="0"/>
              <a:t>нейро</a:t>
            </a:r>
            <a:r>
              <a:rPr lang="ru-RU" sz="1200" dirty="0" smtClean="0"/>
              <a:t>- </a:t>
            </a:r>
            <a:r>
              <a:rPr lang="ru-RU" sz="1200" dirty="0" err="1" smtClean="0"/>
              <a:t>и</a:t>
            </a:r>
            <a:r>
              <a:rPr lang="ru-RU" sz="1200" dirty="0" smtClean="0"/>
              <a:t> радиохирургические, а также трансплантации сердца и почек. </a:t>
            </a:r>
            <a:endParaRPr lang="ru-RU" sz="1200" dirty="0"/>
          </a:p>
        </p:txBody>
      </p:sp>
      <p:sp>
        <p:nvSpPr>
          <p:cNvPr id="5122" name="AutoShape 2" descr="Картинки по запросу александр покрышкин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 descr="C:\Documents and Settings\User\Рабочий стол\скачанные файл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071546"/>
            <a:ext cx="2655739" cy="18573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429124" y="2928934"/>
            <a:ext cx="37147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Александр </a:t>
            </a:r>
            <a:r>
              <a:rPr lang="ru-RU" b="1" dirty="0" err="1" smtClean="0"/>
              <a:t>Покрышкин</a:t>
            </a:r>
            <a:endParaRPr lang="ru-RU" dirty="0"/>
          </a:p>
        </p:txBody>
      </p:sp>
      <p:pic>
        <p:nvPicPr>
          <p:cNvPr id="5124" name="Picture 4" descr="C:\Documents and Settings\User\Рабочий стол\скачанные файлы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4214818"/>
            <a:ext cx="1643074" cy="199180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14348" y="6215058"/>
            <a:ext cx="3286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Евгений Мешалкин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 smtClean="0"/>
              <a:t>Геннадий </a:t>
            </a:r>
            <a:r>
              <a:rPr lang="ru-RU" sz="1200" b="1" dirty="0" err="1" smtClean="0"/>
              <a:t>Заволокин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Имя Геннадия </a:t>
            </a:r>
            <a:r>
              <a:rPr lang="ru-RU" sz="1200" dirty="0" err="1" smtClean="0"/>
              <a:t>Заволокина</a:t>
            </a:r>
            <a:r>
              <a:rPr lang="ru-RU" sz="1200" dirty="0" smtClean="0"/>
              <a:t> известно даже людям, далеким от гармони, и стало символом беззаветной любви к народной песне. Геннадий Дмитриевич заставил жителей всей страны достать из кладовок и чуланов этот, казалось бы, навсегда забытый незатейливый музыкальный инструмент.</a:t>
            </a:r>
            <a:br>
              <a:rPr lang="ru-RU" sz="1200" dirty="0" smtClean="0"/>
            </a:br>
            <a:r>
              <a:rPr lang="ru-RU" sz="1200" dirty="0" smtClean="0"/>
              <a:t>С первой гармошкой, подаренной отцом за хороший сенокос в детстве, Геннадий с братом Александром открыли для себя музыкальный мир. После многочисленных выступлений в </a:t>
            </a:r>
            <a:r>
              <a:rPr lang="ru-RU" sz="1200" dirty="0" err="1" smtClean="0"/>
              <a:t>Сузунском</a:t>
            </a:r>
            <a:r>
              <a:rPr lang="ru-RU" sz="1200" dirty="0" smtClean="0"/>
              <a:t> народном хоре они создали коллектив «Сибирская частушка» в Новосибирской филармонии, который прославился далеко за пределами нашей области. Наибольшую известность и популярность </a:t>
            </a:r>
            <a:r>
              <a:rPr lang="ru-RU" sz="1200" dirty="0" err="1" smtClean="0"/>
              <a:t>Заволокин</a:t>
            </a:r>
            <a:r>
              <a:rPr lang="ru-RU" sz="1200" dirty="0" smtClean="0"/>
              <a:t> получил как основатель и ведущий телепередачи «Играй, гармонь любимая!». Музыкальное образование помогло ему стать композитором.</a:t>
            </a:r>
            <a:br>
              <a:rPr lang="ru-RU" sz="1200" dirty="0" smtClean="0"/>
            </a:br>
            <a:r>
              <a:rPr lang="ru-RU" sz="1200" dirty="0" smtClean="0"/>
              <a:t>Жизнь первого гармониста России трагически оборвалась в ДТП в 2001 году. С тех пор дочь Анастасия и сын Захар продолжают дело отца. 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43372" y="3929066"/>
            <a:ext cx="4572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 smtClean="0"/>
              <a:t>Ростислав Шило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Ростислав Шило — легендарная личность в нашем городе. Он  45 лет возглавлял Новосибирский зоопарк. Начинал карьеру с рабочего по уходу за животными, был ветврачом, завсектором млекопитающих, а затем стал директором. Ростислав Александрович — почетный житель Новосибирска, заслуженный работник культуры РФ, имеет ряд правительственных наград, с 2000 года является депутатом городского Совета Новосибирска. Под его руководством Новосибирский зоопарк участвовал в 53 международных программах по сохранению редких и исчезающих видов животных. Сейчас дело Ростислава Шило продолжает его сын. С 2016 г. Новосибирский зоопарк носит имя </a:t>
            </a:r>
            <a:r>
              <a:rPr lang="ru-RU" sz="1200" dirty="0" err="1" smtClean="0"/>
              <a:t>Ростисава</a:t>
            </a:r>
            <a:r>
              <a:rPr lang="ru-RU" sz="1200" dirty="0" smtClean="0"/>
              <a:t> Шило.</a:t>
            </a:r>
            <a:endParaRPr lang="ru-RU" sz="1200" dirty="0"/>
          </a:p>
        </p:txBody>
      </p:sp>
      <p:pic>
        <p:nvPicPr>
          <p:cNvPr id="3074" name="Picture 2" descr="C:\Documents and Settings\User\Рабочий стол\скачанные файл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857232"/>
            <a:ext cx="2143140" cy="1714512"/>
          </a:xfrm>
          <a:prstGeom prst="rect">
            <a:avLst/>
          </a:prstGeom>
          <a:noFill/>
        </p:spPr>
      </p:pic>
      <p:sp>
        <p:nvSpPr>
          <p:cNvPr id="3076" name="AutoShape 4" descr="Картинки по запросу Ростислав Шило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 descr="C:\Documents and Settings\User\Рабочий стол\скачанные файлы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1" y="4310069"/>
            <a:ext cx="2643206" cy="176213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/>
              <a:t>Александр Карелин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На перечисление одних только титулов Александра Карелина уйдет не меньше половины газетной страницы. В спортивную секцию при электротехническом институте он пришел в 1981-м, спустя год занял 3-е место на первенстве Новосибирска среди юношей, еще через год добился на этих состязаниях победы, и с этого момента начался расцвет его спортивной карьеры. Мастер греко-римской борьбы трижды завоевывал олимпийское «золото», девять раз становился чемпионом мира, 12 — Европы. Кавалер Олимпийского Ордена «Золотая пальмовая ветвь». Почетный житель города Новосибирска.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57620" y="3571876"/>
            <a:ext cx="478634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Александр Тихонов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Биатлонист является рекордсменом по олимпийским наградам среди новосибирцев: он четыре раза становился на верхнюю ступень пьедестала зимних Олимпиад и становился серебряным призером. Александр Иванович окончил Новосибирский техникум физической культуры и НГУ. После завершения спортивной карьеры разрабатывал и совершенствовал спортивное стрелковое оружие. С 1985-го по 1987 год входил в Новосибирский областной совет «Динамо», тренировал экспериментальную команду страны по биатлону, до 2008 года возглавлял Союз биатлонистов России.</a:t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4097" name="Picture 1" descr="C:\Documents and Settings\User\Рабочий стол\скачанные файлы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857232"/>
            <a:ext cx="1791164" cy="2190978"/>
          </a:xfrm>
          <a:prstGeom prst="rect">
            <a:avLst/>
          </a:prstGeom>
          <a:noFill/>
        </p:spPr>
      </p:pic>
      <p:pic>
        <p:nvPicPr>
          <p:cNvPr id="4099" name="Picture 3" descr="C:\Documents and Settings\User\Рабочий стол\скачанные файлы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714752"/>
            <a:ext cx="1214446" cy="1600200"/>
          </a:xfrm>
          <a:prstGeom prst="rect">
            <a:avLst/>
          </a:prstGeom>
          <a:noFill/>
        </p:spPr>
      </p:pic>
      <p:pic>
        <p:nvPicPr>
          <p:cNvPr id="4100" name="Picture 4" descr="C:\Documents and Settings\User\Рабочий стол\скачанные файлы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768" y="5500702"/>
            <a:ext cx="1718809" cy="114300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000" b="1" i="1" dirty="0" smtClean="0">
                <a:solidFill>
                  <a:srgbClr val="FF0000"/>
                </a:solidFill>
              </a:rPr>
              <a:t>В настоящее время Новосибирская область состоит из 30 районов, 15 городов (в том числе 8 городов областного значения). 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Documents and Settings\User\Рабочий стол\eb5d475281c5f8342252b5087287494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390634"/>
            <a:ext cx="6943748" cy="462916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14290"/>
            <a:ext cx="7400948" cy="12859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Гордитесь прошлым!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Создавайте будущее!</a:t>
            </a:r>
            <a:br>
              <a:rPr lang="ru-RU" sz="3600" dirty="0" smtClean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5857892"/>
            <a:ext cx="7929618" cy="785842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Презентацию подготовила </a:t>
            </a:r>
            <a:r>
              <a:rPr lang="ru-RU" sz="1400" dirty="0" err="1" smtClean="0"/>
              <a:t>Н.Н.Плетенкина</a:t>
            </a:r>
            <a:r>
              <a:rPr lang="ru-RU" sz="1400" dirty="0" smtClean="0"/>
              <a:t>, начальник отдела архивной службы администрации Венгеровского района</a:t>
            </a:r>
            <a:endParaRPr lang="ru-RU" sz="1400" dirty="0"/>
          </a:p>
        </p:txBody>
      </p:sp>
      <p:pic>
        <p:nvPicPr>
          <p:cNvPr id="51203" name="Picture 3" descr="C:\Documents and Settings\User\Рабочий стол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3303514" cy="21431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1204" name="Picture 4" descr="C:\Documents and Settings\User\Рабочий стол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836928"/>
            <a:ext cx="3539297" cy="18778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1205" name="Picture 5" descr="C:\Documents and Settings\User\Рабочий стол\images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87130" y="3786190"/>
            <a:ext cx="2948524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E:\архив\2013\Электронные фото\Археологические раскопки\12 раскопк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1981200"/>
            <a:ext cx="2214578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4818" name="Picture 2" descr="E:\архив\2013\Электронные фото\Археологические раскопки\17 раскопк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214290"/>
            <a:ext cx="2784723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19" name="Picture 3" descr="E:\архив\2013\Электронные фото\Археологические раскопки\11 раскопк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285860"/>
            <a:ext cx="3427350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0" name="Picture 4" descr="E:\архив\2013\Электронные фото\Археологические раскопки\16 раскопк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2" y="2643182"/>
            <a:ext cx="2547699" cy="38196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4821" name="Picture 5" descr="E:\архив\2013\Электронные фото\Археологические раскопки\18 раскопки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3786190"/>
            <a:ext cx="3857652" cy="26920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142844" y="357166"/>
            <a:ext cx="40719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Археологические раскопки в Венгеровском районе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42852"/>
            <a:ext cx="835821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ГЕОЛОГИЧЕСКАЯ ИСТОРИЯ И ПАЛЕОНТОЛОГИЯ</a:t>
            </a:r>
            <a:endParaRPr lang="ru-RU" dirty="0"/>
          </a:p>
          <a:p>
            <a:pPr algn="just"/>
            <a:r>
              <a:rPr lang="ru-RU" sz="1600" dirty="0"/>
              <a:t>В далёком прошлом в течение сотен миллионов лет значительная часть территории края представляла собой дно древнего моря. Доказательством этому служат палеонтологические находки окаменевших остатков древних морских животных. В юрском и меловом периоде (100-150 миллионов лет назад) в море и на суше обитали древние пресмыкающиеся - динозавры, однако костей динозавров на территории области не находят, так как соответствующие геологические слои находятся здесь на глубине 1-2 километра и недоступны. В те далёкие геологические эпохи климат на территории Сибири был тёплый, субтропический. Об этом свидетельствуют отпечатки листьев и окаменевшие стволы древних теплолюбивых растений. В последние 1-2 миллиона лет не раз происходили оледенения значительных пространств материка. Ледники на территорию области не заходили, но их близость делала климат холодным. Ландшафт напоминал в то время современную северную тундру. Во время ледникового периода обитали мамонты, шерстистые носороги, пещерные медведи, первобытные бизоны, туры, гигантские олени и пещерные львы (видеофильм «По следам палеонтологических находок»). Все эти животные вымерли сравнительно недавно: 7-15 тысяч лет назад. В экспозиции природы Новосибирского государственного краеведческого музея находится уникальный экспонат - скелет самки мамонта, найденный в 1939 году в размытом берегу одной из рек области. Отдельные кости, зубы, бивни мамонтов находят довольно часто, но полный скелет - находка редкая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24580" name="Picture 4" descr="Картинки по запросу мамонты , жившие в Сибири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5143512"/>
            <a:ext cx="2500330" cy="15001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4582" name="Picture 6" descr="Картинки по запросу мамонты , жившие в Сибири фот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5143512"/>
            <a:ext cx="2443161" cy="157623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51435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Мамонтовое</a:t>
            </a:r>
            <a:r>
              <a:rPr lang="ru-RU" sz="1600" dirty="0"/>
              <a:t> — село в </a:t>
            </a:r>
            <a:r>
              <a:rPr lang="ru-RU" sz="1600" dirty="0" err="1">
                <a:hlinkClick r:id="rId2" tooltip="Каргатский район"/>
              </a:rPr>
              <a:t>Каргатском</a:t>
            </a:r>
            <a:r>
              <a:rPr lang="ru-RU" sz="1600" dirty="0">
                <a:hlinkClick r:id="rId2" tooltip="Каргатский район"/>
              </a:rPr>
              <a:t> районе</a:t>
            </a:r>
            <a:r>
              <a:rPr lang="ru-RU" sz="1600" dirty="0"/>
              <a:t> НСО</a:t>
            </a:r>
            <a:r>
              <a:rPr lang="ru-RU" sz="1600" dirty="0" smtClean="0"/>
              <a:t>. С </a:t>
            </a:r>
            <a:r>
              <a:rPr lang="ru-RU" sz="1600" dirty="0"/>
              <a:t>западной стороны села находится палеолитическая стоянка «Волчья грива», обнаруженная в 1957 году в верховьях реки Баган у села Озерки на высокой Волчьей гриве, протянувшейся на 8 км. Поначалу ее приняли за кладбище мамонтов, но летом 1969 года академик А.П. Окладников определил, что это не кладбище, а уникальнейшая стоянка людей древнекаменного века, которые никогда не изготавливали каменных орудий: в бескрайней </a:t>
            </a:r>
            <a:r>
              <a:rPr lang="ru-RU" sz="1600" dirty="0" err="1"/>
              <a:t>Барабе</a:t>
            </a:r>
            <a:r>
              <a:rPr lang="ru-RU" sz="1600" dirty="0"/>
              <a:t> не было выходов камня, пригодного для хозяйственного использования. Волчья грива является палеонтологическим памятником природы областного значения. Жившие около 14,5 тысяч лет назад на Волчьей гриве охотники сооружали жилища из бедренных костей и бивней мамонтов. Шкуры шли на крыши, ребра — на копья, а мясо, конечно, использовалось в пищу. Всего учеными было обнаружено 1,5 тысячи скелетов мамонтов. </a:t>
            </a:r>
          </a:p>
        </p:txBody>
      </p:sp>
      <p:pic>
        <p:nvPicPr>
          <p:cNvPr id="38914" name="Picture 2" descr="http://tayga.info/files/Image/kosti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1" y="214290"/>
            <a:ext cx="3500462" cy="23336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5214942" y="2571745"/>
            <a:ext cx="3786214" cy="401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Roboto Condensed"/>
              </a:rPr>
              <a:t>Артефакты и кости животных обнаружены в одной плоскости, это говорит о том, что человек и мамонты видели друг друга, то есть они существовали в одном временном пространстве.  Главная причина появления людей в местах массового скопления крупных млекопитающих очевидна — они приходили сюда для того, чтобы без лишних усилий добыть бивни и шкуры погибших животных, либо охотились на ослабленных особей, включая молодняк. Ясно одно — люди, чьи орудия найдены на 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Roboto Condensed"/>
              </a:rPr>
              <a:t>Вольчей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Roboto Condensed"/>
              </a:rPr>
              <a:t> гриве, были свидетелями естественной массовой гибели мамонтов».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8917" name="Picture 5" descr="Картинки по запросу с.Мамонтовое НС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5000636"/>
            <a:ext cx="3995723" cy="17145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500306"/>
            <a:ext cx="7772400" cy="1470025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400" b="1" dirty="0"/>
              <a:t>Первый в истории Новосибирской области справочник о местных народах и культуре выпустил Институт археологии и этнографии СО РАН совместно с правительством НСО, сообщает издание «Наука в Сибири».</a:t>
            </a:r>
            <a:br>
              <a:rPr lang="ru-RU" sz="1400" b="1" dirty="0"/>
            </a:br>
            <a:r>
              <a:rPr lang="ru-RU" sz="1400" i="1" dirty="0"/>
              <a:t>Книга получила название «Новосибирская область: народы, культуры, религии. </a:t>
            </a:r>
            <a:r>
              <a:rPr lang="ru-RU" sz="1400" i="1" dirty="0" err="1"/>
              <a:t>Этноконфессиональный</a:t>
            </a:r>
            <a:r>
              <a:rPr lang="ru-RU" sz="1400" i="1" dirty="0"/>
              <a:t> атлас». Это научно-информационное издание ориентировано как на специалистов, так и на широкий круг читателей. Атлас получился компактным, ярким и очень информативным.</a:t>
            </a:r>
            <a:br>
              <a:rPr lang="ru-RU" sz="1400" i="1" dirty="0"/>
            </a:br>
            <a:endParaRPr lang="ru-RU" sz="14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3886200"/>
            <a:ext cx="7858180" cy="2328882"/>
          </a:xfrm>
        </p:spPr>
        <p:txBody>
          <a:bodyPr>
            <a:noAutofit/>
          </a:bodyPr>
          <a:lstStyle/>
          <a:p>
            <a:pPr algn="just"/>
            <a:r>
              <a:rPr lang="en-US" sz="1600" dirty="0" smtClean="0"/>
              <a:t>	</a:t>
            </a:r>
            <a:r>
              <a:rPr lang="ru-RU" sz="1600" dirty="0" smtClean="0"/>
              <a:t>Народы</a:t>
            </a:r>
            <a:r>
              <a:rPr lang="ru-RU" sz="1600" dirty="0"/>
              <a:t>, живущие в Новосибирской области: многочисленные группы русских старожилов и переселенцев, среди них – кержаки, чалдоны, «курские», «вятские», «русины», «</a:t>
            </a:r>
            <a:r>
              <a:rPr lang="ru-RU" sz="1600" dirty="0" err="1"/>
              <a:t>расейские</a:t>
            </a:r>
            <a:r>
              <a:rPr lang="ru-RU" sz="1600" dirty="0"/>
              <a:t>», </a:t>
            </a:r>
            <a:r>
              <a:rPr lang="ru-RU" sz="1600" dirty="0" err="1"/>
              <a:t>чатские</a:t>
            </a:r>
            <a:r>
              <a:rPr lang="ru-RU" sz="1600" dirty="0"/>
              <a:t> и </a:t>
            </a:r>
            <a:r>
              <a:rPr lang="ru-RU" sz="1600" dirty="0" err="1"/>
              <a:t>барабинские</a:t>
            </a:r>
            <a:r>
              <a:rPr lang="ru-RU" sz="1600" dirty="0"/>
              <a:t> татары (коренные жители Новосибирской области); казахи, заселившие Кулунду в XVIII веке; украинцы, освоившие степи </a:t>
            </a:r>
            <a:r>
              <a:rPr lang="ru-RU" sz="1600" dirty="0" err="1"/>
              <a:t>Приобья</a:t>
            </a:r>
            <a:r>
              <a:rPr lang="ru-RU" sz="1600" dirty="0"/>
              <a:t> в конце XIX века; белорусы и эстонцы, расселившиеся по границам лесной зоны; а также сибирские немцы, меннониты, осевшие в нынешнем Татарском районе и в начале ХХ века образовавшие село </a:t>
            </a:r>
            <a:r>
              <a:rPr lang="ru-RU" sz="1600" dirty="0" err="1"/>
              <a:t>Неудачино</a:t>
            </a:r>
            <a:r>
              <a:rPr lang="ru-RU" sz="1600" dirty="0"/>
              <a:t>, поволжские немцы, депортированные в начале войны, а также армяне, азербайджанцы, киргизы, узбеки, корейцы.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25346"/>
            <a:ext cx="3000396" cy="237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928670"/>
            <a:ext cx="5186370" cy="464347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Административный центр области г.Новосибирск. Возник в 1893 г. как Новая Деревня (неофициальное название – </a:t>
            </a:r>
            <a:r>
              <a:rPr lang="ru-RU" sz="2000" dirty="0" err="1" smtClean="0"/>
              <a:t>Гусевка</a:t>
            </a:r>
            <a:r>
              <a:rPr lang="ru-RU" sz="2000" dirty="0" smtClean="0"/>
              <a:t>). В 1894 году переименован в поселок Александровский, в 1895 г.– в </a:t>
            </a:r>
            <a:r>
              <a:rPr lang="ru-RU" sz="2000" dirty="0" err="1" smtClean="0"/>
              <a:t>Ново-Николаевский</a:t>
            </a:r>
            <a:r>
              <a:rPr lang="ru-RU" sz="2000" dirty="0" smtClean="0"/>
              <a:t>. Городом  с полным городским управлением </a:t>
            </a:r>
            <a:r>
              <a:rPr lang="ru-RU" sz="2000" dirty="0" err="1" smtClean="0"/>
              <a:t>Ново-Николаевск</a:t>
            </a:r>
            <a:r>
              <a:rPr lang="ru-RU" sz="2000" dirty="0" smtClean="0"/>
              <a:t> стал в декабре 1908 года , уездным городом – после Февральской революции 1917 г. В 1921-1925 гг. </a:t>
            </a:r>
            <a:r>
              <a:rPr lang="ru-RU" sz="2000" dirty="0" err="1" smtClean="0"/>
              <a:t>Новониколаевск</a:t>
            </a:r>
            <a:r>
              <a:rPr lang="ru-RU" sz="2000" dirty="0" smtClean="0"/>
              <a:t> –административный центр Новониколаевской губернии, в 1925-1930 гг. – центр Сибирского края. 12 февраля 1926 г. </a:t>
            </a:r>
            <a:r>
              <a:rPr lang="ru-RU" sz="2000" dirty="0" err="1" smtClean="0"/>
              <a:t>Новониколаевск</a:t>
            </a:r>
            <a:r>
              <a:rPr lang="ru-RU" sz="2000" dirty="0" smtClean="0"/>
              <a:t> был переименован в Новосибирск.</a:t>
            </a:r>
            <a:endParaRPr lang="ru-RU" sz="2000" dirty="0"/>
          </a:p>
        </p:txBody>
      </p:sp>
      <p:sp>
        <p:nvSpPr>
          <p:cNvPr id="20482" name="AutoShape 2" descr="Картинки по запросу фото старого Новосибирс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4" name="Picture 4" descr="C:\Documents and Settings\User\Рабочий стол\скачанные файл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2472057" cy="1652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5" name="Picture 5" descr="yjd"/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/>
          <a:stretch>
            <a:fillRect/>
          </a:stretch>
        </p:blipFill>
        <p:spPr bwMode="auto">
          <a:xfrm>
            <a:off x="500035" y="4095751"/>
            <a:ext cx="2792958" cy="19764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68" y="1357298"/>
            <a:ext cx="4929222" cy="571504"/>
          </a:xfrm>
        </p:spPr>
        <p:txBody>
          <a:bodyPr>
            <a:noAutofit/>
          </a:bodyPr>
          <a:lstStyle/>
          <a:p>
            <a:r>
              <a:rPr lang="ru-RU" sz="1800" dirty="0" err="1" smtClean="0"/>
              <a:t>Ново-Николаевск</a:t>
            </a:r>
            <a:r>
              <a:rPr lang="ru-RU" sz="1800" dirty="0" smtClean="0"/>
              <a:t> Томской губернии. Церковь Даниила Пророка (она же "Железнодорожная"). Конец XIX - начало XX века</a:t>
            </a:r>
            <a:endParaRPr lang="ru-RU" sz="1800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428596" y="1785926"/>
            <a:ext cx="8286808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административном отношении территория нынешней Новосибирской области с 1708 г. входила в состав Сибирской губернии с центром в Тобольске, с 1764 года –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Тобольскую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губернию, из которой в 1781 году было выделено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Колыванское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наместничество. В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1804 г.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была образована Томская губерния с центром в г. Томске, она включила в себя почти всю территорию будущей Новосибирской области. </a:t>
            </a:r>
            <a:r>
              <a:rPr lang="ru-RU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пределах нынешней территории области располагались следующие уезды Томской губернии: Каинский, </a:t>
            </a:r>
            <a:r>
              <a:rPr lang="ru-RU" sz="16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Барнаульский</a:t>
            </a:r>
            <a:r>
              <a:rPr lang="ru-RU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Томский, Кузнецкий. Западные окраины нынешних </a:t>
            </a:r>
            <a:r>
              <a:rPr lang="ru-RU" sz="16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Кыштовского</a:t>
            </a:r>
            <a:r>
              <a:rPr lang="ru-RU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и </a:t>
            </a:r>
            <a:r>
              <a:rPr lang="ru-RU" sz="16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Усть-таркского</a:t>
            </a:r>
            <a:r>
              <a:rPr lang="ru-RU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районов входили в состав Тарского уезда </a:t>
            </a:r>
            <a:r>
              <a:rPr lang="ru-RU" sz="16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Тобольской</a:t>
            </a:r>
            <a:r>
              <a:rPr lang="ru-RU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губернии. С середины </a:t>
            </a:r>
            <a:r>
              <a:rPr lang="en-US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XVIII</a:t>
            </a:r>
            <a:r>
              <a:rPr lang="ru-RU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века до начала </a:t>
            </a:r>
            <a:r>
              <a:rPr lang="en-US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XX</a:t>
            </a:r>
            <a:r>
              <a:rPr lang="ru-RU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века южная и восточная части Новосибирской области вместе с прилегающими территориями Алтайского края, Республики Алтай, Кемеровской области и юга Томской области, Восточного Казахстана входили в состав </a:t>
            </a:r>
            <a:r>
              <a:rPr lang="ru-RU" sz="16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Колывано-Воскресенского</a:t>
            </a:r>
            <a:r>
              <a:rPr lang="ru-RU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(Алтайского) горного округа. Округ находился в ведении Кабинета Его Императорского Величества. Здешние крестьяне пользовались землями, принадлежащими не всему государству, как в прочих местах губернии, а императору – главе государства.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1" descr="C:\Documents and Settings\User\Рабочий стол\vokzalnaya_043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417" y="428604"/>
            <a:ext cx="2705890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1071</TotalTime>
  <Words>3118</Words>
  <Application>Microsoft Office PowerPoint</Application>
  <PresentationFormat>Экран (4:3)</PresentationFormat>
  <Paragraphs>109</Paragraphs>
  <Slides>34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Трек</vt:lpstr>
      <vt:lpstr>В 2017 году исполняется 80 лет Новосибирской области</vt:lpstr>
      <vt:lpstr>Слайд 2</vt:lpstr>
      <vt:lpstr>Слайд 3</vt:lpstr>
      <vt:lpstr>Слайд 4</vt:lpstr>
      <vt:lpstr>Слайд 5</vt:lpstr>
      <vt:lpstr>Слайд 6</vt:lpstr>
      <vt:lpstr>Первый в истории Новосибирской области справочник о местных народах и культуре выпустил Институт археологии и этнографии СО РАН совместно с правительством НСО, сообщает издание «Наука в Сибири». Книга получила название «Новосибирская область: народы, культуры, религии. Этноконфессиональный атлас». Это научно-информационное издание ориентировано как на специалистов, так и на широкий круг читателей. Атлас получился компактным, ярким и очень информативным. </vt:lpstr>
      <vt:lpstr>Административный центр области г.Новосибирск. Возник в 1893 г. как Новая Деревня (неофициальное название – Гусевка). В 1894 году переименован в поселок Александровский, в 1895 г.– в Ново-Николаевский. Городом  с полным городским управлением Ново-Николаевск стал в декабре 1908 года , уездным городом – после Февральской революции 1917 г. В 1921-1925 гг. Новониколаевск –административный центр Новониколаевской губернии, в 1925-1930 гг. – центр Сибирского края. 12 февраля 1926 г. Новониколаевск был переименован в Новосибирск.</vt:lpstr>
      <vt:lpstr>Ново-Николаевск Томской губернии. Церковь Даниила Пророка (она же "Железнодорожная"). Конец XIX - начало XX века</vt:lpstr>
      <vt:lpstr>Слайд 10</vt:lpstr>
      <vt:lpstr>Слайд 11</vt:lpstr>
      <vt:lpstr>Слайд 12</vt:lpstr>
      <vt:lpstr>Слайд 13</vt:lpstr>
      <vt:lpstr>Слайд 14</vt:lpstr>
      <vt:lpstr>На территории нынешней Новосибирской области с давних времен велись добыча и выплавка меди, серебра, прочих металлов.  </vt:lpstr>
      <vt:lpstr>Сельское хозяйство области</vt:lpstr>
      <vt:lpstr>Индустриальный сектор экономики</vt:lpstr>
      <vt:lpstr> Сибирское масло: от кооперации до эмиграции; В начале XX века аграрии Сибири ворвались на мировой рынок с продуктом, который стал одним из символов России ...  </vt:lpstr>
      <vt:lpstr>Слайд 19</vt:lpstr>
      <vt:lpstr>Слайд 20</vt:lpstr>
      <vt:lpstr>Слайд 21</vt:lpstr>
      <vt:lpstr>Слайд 22</vt:lpstr>
      <vt:lpstr>Слайд 23</vt:lpstr>
      <vt:lpstr>Недра области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В настоящее время Новосибирская область состоит из 30 районов, 15 городов (в том числе 8 городов областного значения). </vt:lpstr>
      <vt:lpstr>  Гордитесь прошлым! Создавайте будущее!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Первый в истории Новосибирской области справочник о местных народах и культуре выпустил Институт археологии и этнографии СО РАН совместно с правительством НСО, сообщает издание «Наука в Сибири». Книга получила название «Новосибирская область: народы, культуры, религии. Этноконфессиональный атлас». Это научно-информационное издание ориентировано как на специалистов, так и на широкий круг читателей. Атлас получился компактным, ярким и очень информативным. </dc:title>
  <dc:creator>User</dc:creator>
  <cp:lastModifiedBy>User</cp:lastModifiedBy>
  <cp:revision>192</cp:revision>
  <dcterms:created xsi:type="dcterms:W3CDTF">2017-07-27T05:04:12Z</dcterms:created>
  <dcterms:modified xsi:type="dcterms:W3CDTF">2017-08-14T06:06:52Z</dcterms:modified>
</cp:coreProperties>
</file>