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8" r:id="rId3"/>
    <p:sldId id="259" r:id="rId4"/>
    <p:sldId id="287" r:id="rId5"/>
    <p:sldId id="261" r:id="rId6"/>
    <p:sldId id="282" r:id="rId7"/>
    <p:sldId id="281" r:id="rId8"/>
    <p:sldId id="278" r:id="rId9"/>
    <p:sldId id="283" r:id="rId10"/>
    <p:sldId id="286" r:id="rId11"/>
    <p:sldId id="276" r:id="rId12"/>
    <p:sldId id="277" r:id="rId13"/>
    <p:sldId id="275" r:id="rId14"/>
    <p:sldId id="264" r:id="rId15"/>
    <p:sldId id="265" r:id="rId16"/>
    <p:sldId id="262" r:id="rId17"/>
    <p:sldId id="263" r:id="rId18"/>
    <p:sldId id="284" r:id="rId19"/>
    <p:sldId id="266" r:id="rId20"/>
    <p:sldId id="267" r:id="rId21"/>
    <p:sldId id="269" r:id="rId22"/>
    <p:sldId id="285" r:id="rId23"/>
    <p:sldId id="268" r:id="rId24"/>
    <p:sldId id="270" r:id="rId25"/>
    <p:sldId id="271" r:id="rId26"/>
    <p:sldId id="274" r:id="rId27"/>
    <p:sldId id="289" r:id="rId28"/>
    <p:sldId id="279" r:id="rId29"/>
    <p:sldId id="280" r:id="rId30"/>
    <p:sldId id="288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73D93B-5152-4049-A555-DB65D8D4DE33}" type="datetimeFigureOut">
              <a:rPr lang="ru-RU" smtClean="0"/>
              <a:pPr/>
              <a:t>12.07.2016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6D8C8-F02D-4F7C-BE91-A6D3B121C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6D8C8-F02D-4F7C-BE91-A6D3B121C55E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6D8C8-F02D-4F7C-BE91-A6D3B121C55E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6D8C8-F02D-4F7C-BE91-A6D3B121C55E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7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35716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/>
              <a:t>История становления Советской власти в Венгеровском  районе. </a:t>
            </a:r>
            <a:br>
              <a:rPr lang="ru-RU" sz="3600" b="1" i="1" dirty="0" smtClean="0"/>
            </a:br>
            <a:r>
              <a:rPr lang="ru-RU" sz="3600" b="1" i="1" dirty="0" smtClean="0"/>
              <a:t>Война с Колчаком.</a:t>
            </a:r>
            <a:endParaRPr lang="ru-RU" sz="36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643050"/>
            <a:ext cx="5214974" cy="5000660"/>
          </a:xfrm>
        </p:spPr>
        <p:txBody>
          <a:bodyPr>
            <a:normAutofit fontScale="92500" lnSpcReduction="20000"/>
          </a:bodyPr>
          <a:lstStyle/>
          <a:p>
            <a:pPr algn="just"/>
            <a:endParaRPr lang="ru-RU" sz="1600" dirty="0" smtClean="0"/>
          </a:p>
          <a:p>
            <a:pPr algn="just"/>
            <a:r>
              <a:rPr lang="ru-RU" sz="1600" i="1" dirty="0" smtClean="0"/>
              <a:t>	</a:t>
            </a:r>
            <a:r>
              <a:rPr lang="ru-RU" sz="1600" b="1" i="1" dirty="0" smtClean="0">
                <a:solidFill>
                  <a:schemeClr val="tx1"/>
                </a:solidFill>
              </a:rPr>
              <a:t>После Октябрьской революции вернулись с фронта большевики. Они сразу развернули огромную работу по организации Советов крестьянских депутатов. Шла ожесточенная борьба  большевиков с эсерами, меньшевиками, купечеством и кулачеством  за создание Советов. Из г. </a:t>
            </a:r>
            <a:r>
              <a:rPr lang="ru-RU" sz="1600" b="1" i="1" dirty="0" err="1" smtClean="0">
                <a:solidFill>
                  <a:schemeClr val="tx1"/>
                </a:solidFill>
              </a:rPr>
              <a:t>Каинска</a:t>
            </a:r>
            <a:r>
              <a:rPr lang="ru-RU" sz="1600" b="1" i="1" dirty="0" smtClean="0">
                <a:solidFill>
                  <a:schemeClr val="tx1"/>
                </a:solidFill>
              </a:rPr>
              <a:t> (Куйбышева)  в деревни приезжали агитаторы, создавались большевистские ячейки,  комитеты бедноты. В июне 1918 года большевики вновь ушли в подполье.  Подпольные организации были в селах и деревнях на территории нашего района, разобщенной тогда на 8 волостей. Из которых Вознесенская,  </a:t>
            </a:r>
            <a:r>
              <a:rPr lang="ru-RU" sz="1600" b="1" i="1" dirty="0" err="1" smtClean="0">
                <a:solidFill>
                  <a:schemeClr val="tx1"/>
                </a:solidFill>
              </a:rPr>
              <a:t>Меньшиковская</a:t>
            </a:r>
            <a:r>
              <a:rPr lang="ru-RU" sz="1600" b="1" i="1" dirty="0" smtClean="0">
                <a:solidFill>
                  <a:schemeClr val="tx1"/>
                </a:solidFill>
              </a:rPr>
              <a:t>  и </a:t>
            </a:r>
            <a:r>
              <a:rPr lang="ru-RU" sz="1600" b="1" i="1" dirty="0" err="1" smtClean="0">
                <a:solidFill>
                  <a:schemeClr val="tx1"/>
                </a:solidFill>
              </a:rPr>
              <a:t>Воробъевская</a:t>
            </a:r>
            <a:r>
              <a:rPr lang="ru-RU" sz="1600" b="1" i="1" dirty="0" smtClean="0">
                <a:solidFill>
                  <a:schemeClr val="tx1"/>
                </a:solidFill>
              </a:rPr>
              <a:t>  входили  в Татарский  уезд Омской губернии. В Спасском (</a:t>
            </a:r>
            <a:r>
              <a:rPr lang="ru-RU" sz="1600" b="1" i="1" dirty="0" err="1" smtClean="0">
                <a:solidFill>
                  <a:schemeClr val="tx1"/>
                </a:solidFill>
              </a:rPr>
              <a:t>Усть-Таркская</a:t>
            </a:r>
            <a:r>
              <a:rPr lang="ru-RU" sz="1600" b="1" i="1" dirty="0" smtClean="0">
                <a:solidFill>
                  <a:schemeClr val="tx1"/>
                </a:solidFill>
              </a:rPr>
              <a:t> волость), в которую входило тогда 13 сел и деревень после контрреволюционного переворота в июне 1918 года осталось значительное число большевиков, ушедших в подполье. В частности в с.Спасском – М.Т.Венгеров, В.И.Каминский, О.И.Ампилов, </a:t>
            </a:r>
            <a:r>
              <a:rPr lang="ru-RU" sz="1600" b="1" i="1" dirty="0" err="1" smtClean="0">
                <a:solidFill>
                  <a:schemeClr val="tx1"/>
                </a:solidFill>
              </a:rPr>
              <a:t>М.Г.Братышкин</a:t>
            </a:r>
            <a:r>
              <a:rPr lang="ru-RU" sz="1600" b="1" i="1" dirty="0" smtClean="0">
                <a:solidFill>
                  <a:schemeClr val="tx1"/>
                </a:solidFill>
              </a:rPr>
              <a:t>, В.В. Лаптев, Н.В. Сибирцев, П.М.Посохин, Н.И.Моисеев, </a:t>
            </a:r>
            <a:r>
              <a:rPr lang="ru-RU" sz="1600" b="1" i="1" dirty="0" err="1" smtClean="0">
                <a:solidFill>
                  <a:schemeClr val="tx1"/>
                </a:solidFill>
              </a:rPr>
              <a:t>М.Заузолков</a:t>
            </a:r>
            <a:r>
              <a:rPr lang="ru-RU" sz="1600" b="1" i="1" dirty="0" smtClean="0">
                <a:solidFill>
                  <a:schemeClr val="tx1"/>
                </a:solidFill>
              </a:rPr>
              <a:t>;  в.д.Ключевая – В.П.Мишенин, М.Макаров, в д.Новый </a:t>
            </a:r>
            <a:r>
              <a:rPr lang="ru-RU" sz="1600" b="1" i="1" dirty="0" err="1" smtClean="0">
                <a:solidFill>
                  <a:schemeClr val="tx1"/>
                </a:solidFill>
              </a:rPr>
              <a:t>Тартас</a:t>
            </a:r>
            <a:r>
              <a:rPr lang="ru-RU" sz="1600" b="1" i="1" dirty="0" smtClean="0">
                <a:solidFill>
                  <a:schemeClr val="tx1"/>
                </a:solidFill>
              </a:rPr>
              <a:t> – Мясников, в д.Ночка – </a:t>
            </a:r>
            <a:r>
              <a:rPr lang="ru-RU" sz="1600" b="1" i="1" dirty="0" err="1" smtClean="0">
                <a:solidFill>
                  <a:schemeClr val="tx1"/>
                </a:solidFill>
              </a:rPr>
              <a:t>И.Челбаев</a:t>
            </a:r>
            <a:r>
              <a:rPr lang="ru-RU" sz="1600" b="1" i="1" dirty="0" smtClean="0">
                <a:solidFill>
                  <a:schemeClr val="tx1"/>
                </a:solidFill>
              </a:rPr>
              <a:t>, 1-Петропавловка – </a:t>
            </a:r>
            <a:r>
              <a:rPr lang="ru-RU" sz="1600" b="1" i="1" dirty="0" err="1" smtClean="0">
                <a:solidFill>
                  <a:schemeClr val="tx1"/>
                </a:solidFill>
              </a:rPr>
              <a:t>Н.Степанченко</a:t>
            </a:r>
            <a:r>
              <a:rPr lang="ru-RU" sz="1600" b="1" i="1" dirty="0" smtClean="0">
                <a:solidFill>
                  <a:schemeClr val="tx1"/>
                </a:solidFill>
              </a:rPr>
              <a:t>. Были подпольщики и в других селах.  </a:t>
            </a:r>
            <a:endParaRPr lang="ru-RU" sz="1600" b="1" i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6" y="1643050"/>
            <a:ext cx="2430418" cy="3339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643570" y="5072074"/>
            <a:ext cx="32861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/>
              <a:t>Венгеров Михаил Трофимович, комиссар Спасского партизанского отряда Макарова , расстрелян 9 июля 1919 года колчаковцами на песках </a:t>
            </a:r>
            <a:r>
              <a:rPr lang="ru-RU" sz="1600" b="1" i="1" dirty="0" err="1" smtClean="0"/>
              <a:t>р.Тартас</a:t>
            </a:r>
            <a:endParaRPr lang="ru-RU" sz="16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0694" y="274638"/>
            <a:ext cx="3186106" cy="6369072"/>
          </a:xfrm>
        </p:spPr>
        <p:txBody>
          <a:bodyPr>
            <a:normAutofit/>
          </a:bodyPr>
          <a:lstStyle/>
          <a:p>
            <a:endParaRPr lang="ru-RU" sz="2000" dirty="0"/>
          </a:p>
        </p:txBody>
      </p:sp>
      <p:pic>
        <p:nvPicPr>
          <p:cNvPr id="62466" name="Picture 2" descr="D:\архив\2016\Статьи\МИНИНО\Расстрелы\00001-scan_2016-07-11_10-19-41вправ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53908"/>
            <a:ext cx="7168070" cy="66133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301038" cy="235743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Золотаренко Фома Иванович, (1890-1919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гг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Член 1-го волостного совета, командир партизанского отряда армии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Чубыкина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20 сентября 1919 г. захвачен белыми, подвергнут пыткам, живым зарыт в землю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рапажах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, близ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с.Шипицино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8992" y="2928934"/>
            <a:ext cx="5257808" cy="319722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Родился в 1890 году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д.Минино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Шипицинской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волости Каинского уезда. За мужество и храбрость Фома Иванович был произведен в старшие унтер-офицеры, награжден именным оружием, царской медалью,  3-мя Георгиевскими крестами и представлен к 4 «Георгию». После отказа идти в наступление по приказу Керенского он был арестован и лишен всех наград.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928934"/>
            <a:ext cx="2300913" cy="3143272"/>
          </a:xfrm>
          <a:prstGeom prst="rect">
            <a:avLst/>
          </a:prstGeom>
          <a:noFill/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072494" cy="201135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Кучумов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Василий Дмитриевич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1882-1944 гг.) из д.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Минино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Член 1-го волости и штаба большевистского подполья в 1918 г. Комиссар партизанского отряда Ф.И. Золотаренко в 1919 г. Погиб в Великой Отечественной войне в 1942 году.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Фото 1917 г.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500306"/>
            <a:ext cx="5429256" cy="295465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Призван в царскую армию в 1913 году. В годы Первой мировой войны командовал разведкой в чине офицера. Награжден двумя Георгиевскими крестами и произведен в фельдфебели.  Участвовал в  свержении Временного правительства.</a:t>
            </a:r>
          </a:p>
          <a:p>
            <a:endParaRPr lang="ru-RU" dirty="0"/>
          </a:p>
        </p:txBody>
      </p:sp>
      <p:graphicFrame>
        <p:nvGraphicFramePr>
          <p:cNvPr id="30722" name="Object 2"/>
          <p:cNvGraphicFramePr>
            <a:graphicFrameLocks noChangeAspect="1"/>
          </p:cNvGraphicFramePr>
          <p:nvPr>
            <p:ph idx="1"/>
          </p:nvPr>
        </p:nvGraphicFramePr>
        <p:xfrm>
          <a:off x="5500694" y="2305740"/>
          <a:ext cx="2928958" cy="3871220"/>
        </p:xfrm>
        <a:graphic>
          <a:graphicData uri="http://schemas.openxmlformats.org/presentationml/2006/ole">
            <p:oleObj spid="_x0000_s30722" name="Acrobat Document" r:id="rId3" imgW="2457298" imgH="3247949" progId="AcroExch.Document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ysClr val="windowText" lastClr="000000"/>
                </a:solidFill>
              </a:rPr>
              <a:t/>
            </a:r>
            <a:br>
              <a:rPr lang="ru-RU" sz="2200" b="1" dirty="0" smtClean="0">
                <a:solidFill>
                  <a:sysClr val="windowText" lastClr="000000"/>
                </a:solidFill>
              </a:rPr>
            </a:br>
            <a:r>
              <a:rPr lang="ru-RU" sz="2200" b="1" dirty="0" smtClean="0">
                <a:solidFill>
                  <a:sysClr val="windowText" lastClr="000000"/>
                </a:solidFill>
              </a:rPr>
              <a:t/>
            </a:r>
            <a:br>
              <a:rPr lang="ru-RU" sz="2200" b="1" dirty="0" smtClean="0">
                <a:solidFill>
                  <a:sysClr val="windowText" lastClr="000000"/>
                </a:solidFill>
              </a:rPr>
            </a:br>
            <a:r>
              <a:rPr lang="ru-RU" sz="2200" b="1" u="sng" dirty="0" err="1" smtClean="0">
                <a:solidFill>
                  <a:sysClr val="windowText" lastClr="000000"/>
                </a:solidFill>
              </a:rPr>
              <a:t>Горовацан</a:t>
            </a:r>
            <a:r>
              <a:rPr lang="ru-RU" sz="2200" b="1" u="sng" dirty="0" smtClean="0">
                <a:solidFill>
                  <a:sysClr val="windowText" lastClr="000000"/>
                </a:solidFill>
              </a:rPr>
              <a:t> Антон Викторович, (д.Тимофеевка</a:t>
            </a:r>
            <a:r>
              <a:rPr lang="ru-RU" sz="2700" u="sng" dirty="0" smtClean="0">
                <a:solidFill>
                  <a:sysClr val="windowText" lastClr="000000"/>
                </a:solidFill>
              </a:rPr>
              <a:t>).</a:t>
            </a:r>
            <a:r>
              <a:rPr lang="ru-RU" sz="2400" u="sng" dirty="0" smtClean="0">
                <a:solidFill>
                  <a:sysClr val="windowText" lastClr="000000"/>
                </a:solidFill>
              </a:rPr>
              <a:t> </a:t>
            </a:r>
            <a:r>
              <a:rPr lang="ru-RU" sz="2200" dirty="0" smtClean="0">
                <a:solidFill>
                  <a:sysClr val="windowText" lastClr="000000"/>
                </a:solidFill>
              </a:rPr>
              <a:t>Организатор подполья, член  1-го волостного Совета, член военного совета армии </a:t>
            </a:r>
            <a:r>
              <a:rPr lang="ru-RU" sz="2200" dirty="0" err="1" smtClean="0">
                <a:solidFill>
                  <a:sysClr val="windowText" lastClr="000000"/>
                </a:solidFill>
              </a:rPr>
              <a:t>Чубыкина</a:t>
            </a:r>
            <a:r>
              <a:rPr lang="ru-RU" sz="2200" dirty="0" smtClean="0">
                <a:solidFill>
                  <a:sysClr val="windowText" lastClr="000000"/>
                </a:solidFill>
              </a:rPr>
              <a:t>, председатель волостного ревкома в 1920 г. (фото 1926 г.)</a:t>
            </a:r>
            <a:r>
              <a:rPr lang="ru-RU" sz="2400" dirty="0" smtClean="0">
                <a:solidFill>
                  <a:sysClr val="windowText" lastClr="000000"/>
                </a:solidFill>
              </a:rPr>
              <a:t/>
            </a:r>
            <a:br>
              <a:rPr lang="ru-RU" sz="2400" dirty="0" smtClean="0">
                <a:solidFill>
                  <a:sysClr val="windowText" lastClr="000000"/>
                </a:solidFill>
              </a:rPr>
            </a:br>
            <a:endParaRPr lang="ru-RU" sz="2700" dirty="0">
              <a:solidFill>
                <a:sysClr val="windowText" lastClr="000000"/>
              </a:solidFill>
            </a:endParaRPr>
          </a:p>
        </p:txBody>
      </p:sp>
      <p:pic>
        <p:nvPicPr>
          <p:cNvPr id="28674" name="Picture 2" descr="D:\архив\2016\Статьи\МИНИНО\00004-scan_2016-06-03_08-19-49вправ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643050"/>
            <a:ext cx="3119073" cy="45259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3877012"/>
            <a:ext cx="2700088" cy="2766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857620" y="1643050"/>
            <a:ext cx="5072098" cy="21027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dirty="0" smtClean="0"/>
              <a:t>Родился в 1897 году. Окончил </a:t>
            </a:r>
            <a:r>
              <a:rPr lang="ru-RU" b="1" i="1" dirty="0" err="1" smtClean="0"/>
              <a:t>Режецкую</a:t>
            </a:r>
            <a:r>
              <a:rPr lang="ru-RU" b="1" i="1" dirty="0" smtClean="0"/>
              <a:t> гимназию. В Сибирь переселился с родителями. Революцию встретил в Псковской тюрьме . В августе 1917 года вернулся в Тимофеевку.</a:t>
            </a:r>
          </a:p>
          <a:p>
            <a:pPr algn="ctr"/>
            <a:r>
              <a:rPr lang="ru-RU" b="1" i="1" dirty="0" smtClean="0"/>
              <a:t>В июне 1919 года избран начальником  партизанского штаба севера Каинского уезда. 10 августа был повешен в </a:t>
            </a:r>
            <a:r>
              <a:rPr lang="ru-RU" b="1" i="1" dirty="0" err="1" smtClean="0"/>
              <a:t>с.Шипицино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/>
              <a:t>Ампилов Иосиф Иванович (1848-1919 гг.)</a:t>
            </a:r>
            <a:br>
              <a:rPr lang="ru-RU" sz="2800" b="1" dirty="0" smtClean="0"/>
            </a:br>
            <a:r>
              <a:rPr lang="ru-RU" sz="2800" b="1" dirty="0" smtClean="0"/>
              <a:t> из с. Спасское (Венгерово) 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85926"/>
            <a:ext cx="4543428" cy="434023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Член подпольной большевистской организации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Усть-Таркской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волости. Его квартира была явочной для большевиков. Организатор вооруженного восстания против Колчака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182978" y="1450705"/>
          <a:ext cx="3404554" cy="4621501"/>
        </p:xfrm>
        <a:graphic>
          <a:graphicData uri="http://schemas.openxmlformats.org/presentationml/2006/ole">
            <p:oleObj spid="_x0000_s1026" name="Acrobat Document" r:id="rId3" imgW="2238146" imgH="3038246" progId="AcroExch.Document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err="1" smtClean="0"/>
              <a:t>Пешина</a:t>
            </a:r>
            <a:r>
              <a:rPr lang="ru-RU" dirty="0" smtClean="0"/>
              <a:t> (Макарова)</a:t>
            </a:r>
            <a:r>
              <a:rPr lang="ru-RU" dirty="0" err="1" smtClean="0"/>
              <a:t>Ираида</a:t>
            </a:r>
            <a:r>
              <a:rPr lang="ru-RU" dirty="0" smtClean="0"/>
              <a:t> Михайловна (1887-1943 </a:t>
            </a:r>
            <a:r>
              <a:rPr lang="ru-RU" dirty="0" err="1" smtClean="0"/>
              <a:t>гг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714488"/>
            <a:ext cx="5300642" cy="445452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Член большевистского подполья Спасской волости. В своей квартире устраивала явку большевиков в 1917-1919 гг. </a:t>
            </a:r>
            <a:r>
              <a:rPr lang="ru-RU" b="1" i="1" dirty="0" smtClean="0"/>
              <a:t>Первая учительница в с.Спасское</a:t>
            </a:r>
            <a:r>
              <a:rPr lang="ru-RU" dirty="0" smtClean="0"/>
              <a:t>. Умерла в Москве, в 1943 году.</a:t>
            </a:r>
            <a:endParaRPr lang="ru-RU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6000760" y="1928802"/>
          <a:ext cx="2786082" cy="3825153"/>
        </p:xfrm>
        <a:graphic>
          <a:graphicData uri="http://schemas.openxmlformats.org/presentationml/2006/ole">
            <p:oleObj spid="_x0000_s2050" name="Acrobat Document" r:id="rId3" imgW="2324100" imgH="3190646" progId="AcroExch.Document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i="1" dirty="0" smtClean="0"/>
              <a:t>Гаврилов Александр Иванович</a:t>
            </a:r>
            <a:br>
              <a:rPr lang="ru-RU" b="1" i="1" dirty="0" smtClean="0"/>
            </a:br>
            <a:r>
              <a:rPr lang="ru-RU" sz="3600" b="1" i="1" dirty="0" smtClean="0"/>
              <a:t> </a:t>
            </a:r>
            <a:r>
              <a:rPr lang="ru-RU" sz="3600" dirty="0" smtClean="0"/>
              <a:t>(1893-1919 гг.) из д.Новый </a:t>
            </a:r>
            <a:r>
              <a:rPr lang="ru-RU" sz="3600" dirty="0" err="1" smtClean="0"/>
              <a:t>Тартас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71612"/>
            <a:ext cx="3357586" cy="47402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143372" y="4786322"/>
            <a:ext cx="4572000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Член 1-го Спасского , Каинского и Томского совета в 1918 году. Член ВЦИК . Расстрелян белогвардейцами в ноябре 1919 г. в </a:t>
            </a:r>
            <a:r>
              <a:rPr lang="ru-RU" dirty="0" err="1" smtClean="0"/>
              <a:t>г.Каинске</a:t>
            </a:r>
            <a:r>
              <a:rPr lang="ru-RU" dirty="0" smtClean="0"/>
              <a:t>, (фото 1917 г.)</a:t>
            </a:r>
            <a:endParaRPr lang="ru-RU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571612"/>
            <a:ext cx="2857488" cy="3195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29400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800" b="1" i="1" dirty="0" smtClean="0"/>
              <a:t>	Центром партизанской борьбы в Каинском уезде Томской губернии было село </a:t>
            </a:r>
            <a:r>
              <a:rPr lang="ru-RU" sz="1800" b="1" i="1" dirty="0" err="1" smtClean="0"/>
              <a:t>Шипицино</a:t>
            </a:r>
            <a:r>
              <a:rPr lang="ru-RU" sz="1800" b="1" i="1" dirty="0" smtClean="0"/>
              <a:t>. Здесь была первоначальная партизанская база. Весной 1919 года большевики вышли из подполья и борьба против колчаковщины приняла массовый характер. В связи с поражением на фронте весной 1919 года волнения крестьян в ближайшем тылу,  в 300 км. от Омска, крайне обеспокоило колчаковцев. Поэтому  в мае-июне 1919 года они усилили карательные экспедиции, проявляя особую активность в поимке  большевиков и изъятия оружия у бывших солдат старой армии фронтовиков </a:t>
            </a:r>
            <a:endParaRPr lang="ru-RU" sz="1800" b="1" i="1" dirty="0"/>
          </a:p>
        </p:txBody>
      </p:sp>
      <p:pic>
        <p:nvPicPr>
          <p:cNvPr id="3074" name="Picture 2" descr="D:\архив\2016\Статьи\МИНИНО\фото Минино\Васильев Макарий Саввате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429000"/>
            <a:ext cx="3440906" cy="29829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14348" y="3786190"/>
            <a:ext cx="3786214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 smtClean="0"/>
              <a:t>Васильев </a:t>
            </a:r>
            <a:r>
              <a:rPr lang="ru-RU" b="1" i="1" dirty="0" err="1" smtClean="0"/>
              <a:t>Макарий</a:t>
            </a:r>
            <a:r>
              <a:rPr lang="ru-RU" b="1" i="1" dirty="0" smtClean="0"/>
              <a:t> </a:t>
            </a:r>
            <a:r>
              <a:rPr lang="ru-RU" b="1" i="1" dirty="0" err="1" smtClean="0"/>
              <a:t>Савватеевич</a:t>
            </a:r>
            <a:r>
              <a:rPr lang="ru-RU" b="1" i="1" dirty="0" smtClean="0"/>
              <a:t>,</a:t>
            </a:r>
            <a:r>
              <a:rPr lang="ru-RU" dirty="0" smtClean="0"/>
              <a:t> комиссар волости в 1918 году. Организатор подполья, начальник особого отдела партизанского штаба </a:t>
            </a:r>
            <a:r>
              <a:rPr lang="ru-RU" dirty="0" err="1" smtClean="0"/>
              <a:t>И.С.Чубыкина</a:t>
            </a:r>
            <a:r>
              <a:rPr lang="ru-RU" dirty="0" smtClean="0"/>
              <a:t>. Член ревкома волости в 1920 году.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i="1" smtClean="0"/>
              <a:t>Колчаковцы </a:t>
            </a:r>
            <a:r>
              <a:rPr lang="ru-RU" sz="2800" i="1" dirty="0" smtClean="0"/>
              <a:t>в </a:t>
            </a:r>
            <a:r>
              <a:rPr lang="ru-RU" sz="2800" i="1" dirty="0" err="1" smtClean="0"/>
              <a:t>с.Шипицино</a:t>
            </a:r>
            <a:endParaRPr lang="ru-RU" sz="2800" i="1" dirty="0"/>
          </a:p>
        </p:txBody>
      </p:sp>
      <p:pic>
        <p:nvPicPr>
          <p:cNvPr id="60418" name="Picture 2" descr="D:\архив\2016\Статьи\МИНИНО\Расстрелы\00003-scan_2016-07-11_07-34-49вправо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1757" y="1600200"/>
            <a:ext cx="3089485" cy="4525963"/>
          </a:xfrm>
          <a:prstGeom prst="round2DiagRect">
            <a:avLst/>
          </a:prstGeom>
          <a:noFill/>
        </p:spPr>
      </p:pic>
      <p:pic>
        <p:nvPicPr>
          <p:cNvPr id="60419" name="Picture 3" descr="D:\архив\2016\Статьи\МИНИНО\Расстрелы\00004-scan_2016-07-11_07-35-36влево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643050"/>
            <a:ext cx="3044933" cy="4525963"/>
          </a:xfrm>
          <a:prstGeom prst="round2Diag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928670"/>
            <a:ext cx="4714908" cy="178595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Активный колхозник, участник ВОВ 1941-1945 гг.  Погиб в 1943 году в Смоленской области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57752" y="0"/>
            <a:ext cx="3214710" cy="857232"/>
          </a:xfrm>
        </p:spPr>
        <p:txBody>
          <a:bodyPr>
            <a:noAutofit/>
          </a:bodyPr>
          <a:lstStyle/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Питайкин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Павел  Егорович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(1918-1943 гг.),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D:\архив\2016\Статьи\МИНИНО\фото Минино\00002-scan_2016-06-03_08-41-50вправ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1142984"/>
            <a:ext cx="2143140" cy="2427767"/>
          </a:xfrm>
          <a:prstGeom prst="rect">
            <a:avLst/>
          </a:prstGeom>
          <a:noFill/>
        </p:spPr>
      </p:pic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214282" y="3643314"/>
          <a:ext cx="2295525" cy="3019425"/>
        </p:xfrm>
        <a:graphic>
          <a:graphicData uri="http://schemas.openxmlformats.org/presentationml/2006/ole">
            <p:oleObj spid="_x0000_s4100" name="Acrobat Document" r:id="rId4" imgW="2295449" imgH="3019349" progId="AcroExch.Document.11">
              <p:embed/>
            </p:oleObj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714612" y="4429132"/>
            <a:ext cx="5000660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Черепанов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Харлампий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Иванович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(1902-1964 гг.) из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д.Минино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Связной большевистского подполья и разведчик в тылу у белых в 1918-1919 гг. Умер в 1964 году.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Фото 1923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2928958" cy="2845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85720" y="3286124"/>
            <a:ext cx="3000396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dirty="0" smtClean="0"/>
              <a:t>Климович Сергей Федорович </a:t>
            </a:r>
          </a:p>
          <a:p>
            <a:pPr algn="ctr"/>
            <a:r>
              <a:rPr lang="ru-RU" sz="1600" dirty="0" smtClean="0"/>
              <a:t>(1895-1918 гг.)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Большевик, в 1918 году работал секретарем Совдепа с.Спасское. В июле 1918 года расстрелян в Каинской тюрьме белогвардейцами.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2714620"/>
            <a:ext cx="2428892" cy="38159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786182" y="714356"/>
            <a:ext cx="4572032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dirty="0" smtClean="0"/>
              <a:t>Трапезников Максим Иванович</a:t>
            </a:r>
            <a:r>
              <a:rPr lang="ru-RU" dirty="0" smtClean="0"/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с.Шипицино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 Член большевистского  подполья, партизанский связной, выдавал паспорта, лесорубочные билеты большевикам, будучи писарем волости, законспирированным  разведчиком.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5429256" y="500042"/>
          <a:ext cx="2532202" cy="3429024"/>
        </p:xfrm>
        <a:graphic>
          <a:graphicData uri="http://schemas.openxmlformats.org/presentationml/2006/ole">
            <p:oleObj spid="_x0000_s5123" name="Acrobat Document" r:id="rId3" imgW="2286000" imgH="3095549" progId="AcroExch.Document.11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0562" y="4000504"/>
            <a:ext cx="4286280" cy="207170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800" dirty="0" smtClean="0"/>
              <a:t>Минин Никита </a:t>
            </a:r>
            <a:r>
              <a:rPr lang="ru-RU" sz="1800" dirty="0" err="1" smtClean="0"/>
              <a:t>Власеевич</a:t>
            </a:r>
            <a:r>
              <a:rPr lang="ru-RU" sz="1800" dirty="0" smtClean="0"/>
              <a:t> (1903-1930 гг.) из </a:t>
            </a:r>
            <a:r>
              <a:rPr lang="ru-RU" sz="1800" dirty="0" err="1" smtClean="0"/>
              <a:t>д.Минино</a:t>
            </a:r>
            <a:r>
              <a:rPr lang="ru-RU" sz="1800" dirty="0" smtClean="0"/>
              <a:t>. Связной большевистского подполья, один из первых комсомольцев, партизанский разведчик. Член первой партизанской коммуны, убит подкулачниками в 1930 году.</a:t>
            </a:r>
            <a:endParaRPr lang="ru-RU" sz="1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000108"/>
            <a:ext cx="3000396" cy="39071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5072074"/>
            <a:ext cx="45720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 smtClean="0"/>
              <a:t>Поповцев</a:t>
            </a:r>
            <a:r>
              <a:rPr lang="ru-RU" dirty="0" smtClean="0"/>
              <a:t> Павел Егорович, из </a:t>
            </a:r>
            <a:r>
              <a:rPr lang="ru-RU" dirty="0" err="1" smtClean="0"/>
              <a:t>д.Минино</a:t>
            </a:r>
            <a:r>
              <a:rPr lang="ru-RU" dirty="0" smtClean="0"/>
              <a:t>. Активный участник организации Советов в 1918 г. Партизан отряда Золотаренко, армии </a:t>
            </a:r>
            <a:r>
              <a:rPr lang="ru-RU" dirty="0" err="1" smtClean="0"/>
              <a:t>Чубыкина</a:t>
            </a:r>
            <a:r>
              <a:rPr lang="ru-RU" dirty="0" smtClean="0"/>
              <a:t>.  Активный колхозник.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Тяжелый гнет колчаковщины , принесший трудящимся неисчислимые страдания, убедил крестьян в том, что единственный путь к спасению от кабалы и полного разорения  - это путь борьбы с Колчаком и поддержки Советской власти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Посохин Петр Михайлович </a:t>
            </a:r>
          </a:p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(1899-1919 гг.)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8596" y="2143116"/>
            <a:ext cx="3968750" cy="445135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Организатор Советов, член большевистского подполья, партизанского отряда Макарова  В.М., расстрелян в июле 1919 года в с.Спасском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00562" y="1571612"/>
            <a:ext cx="4186239" cy="1000132"/>
          </a:xfrm>
        </p:spPr>
        <p:txBody>
          <a:bodyPr>
            <a:noAutofit/>
          </a:bodyPr>
          <a:lstStyle/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Медведев Иван  Иванович 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Рычков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Алексей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Куприянович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4876" y="2500306"/>
            <a:ext cx="3900486" cy="341154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Партизаны отряда Золотаренко, активные колхозники</a:t>
            </a:r>
          </a:p>
          <a:p>
            <a:endParaRPr lang="ru-RU" sz="1800" dirty="0"/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928662" y="3643314"/>
          <a:ext cx="2305050" cy="2876550"/>
        </p:xfrm>
        <a:graphic>
          <a:graphicData uri="http://schemas.openxmlformats.org/presentationml/2006/ole">
            <p:oleObj spid="_x0000_s6146" name="Acrobat Document" r:id="rId3" imgW="2304898" imgH="2876398" progId="AcroExch.Document.11">
              <p:embed/>
            </p:oleObj>
          </a:graphicData>
        </a:graphic>
      </p:graphicFrame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5429256" y="3214686"/>
          <a:ext cx="2238375" cy="3133725"/>
        </p:xfrm>
        <a:graphic>
          <a:graphicData uri="http://schemas.openxmlformats.org/presentationml/2006/ole">
            <p:oleObj spid="_x0000_s6147" name="Acrobat Document" r:id="rId4" imgW="2238146" imgH="3133649" progId="AcroExch.Document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Помимо физических истязаний жители сел и деревень подвергались поборам и ограблениям  </a:t>
            </a:r>
            <a:endParaRPr lang="ru-RU" sz="2800" b="1" i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3362" cy="5108597"/>
          </a:xfrm>
        </p:spPr>
        <p:txBody>
          <a:bodyPr>
            <a:normAutofit/>
          </a:bodyPr>
          <a:lstStyle/>
          <a:p>
            <a:r>
              <a:rPr lang="ru-RU" sz="1200" dirty="0" smtClean="0"/>
              <a:t>Докладная записка Козловского сельского исполкома от  25.02.1924</a:t>
            </a:r>
            <a:endParaRPr lang="ru-RU" sz="12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4876" y="6000768"/>
            <a:ext cx="4041775" cy="639762"/>
          </a:xfrm>
        </p:spPr>
        <p:txBody>
          <a:bodyPr>
            <a:normAutofit/>
          </a:bodyPr>
          <a:lstStyle/>
          <a:p>
            <a:r>
              <a:rPr lang="ru-RU" sz="1400" dirty="0" smtClean="0"/>
              <a:t>Ф.1, Оп.1, Д.1</a:t>
            </a:r>
            <a:endParaRPr lang="ru-RU" sz="1400" dirty="0"/>
          </a:p>
        </p:txBody>
      </p:sp>
      <p:pic>
        <p:nvPicPr>
          <p:cNvPr id="61442" name="Picture 2" descr="D:\архив\2016\Статьи\МИНИНО\Расстрелы\00005-scan_2016-07-11_07-36-29вправо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861" y="1571612"/>
            <a:ext cx="3149682" cy="4554551"/>
          </a:xfrm>
          <a:prstGeom prst="rect">
            <a:avLst/>
          </a:prstGeom>
          <a:noFill/>
        </p:spPr>
      </p:pic>
      <p:pic>
        <p:nvPicPr>
          <p:cNvPr id="61443" name="Picture 3" descr="D:\архив\2016\Статьи\МИНИНО\Расстрелы\00006-scan_2016-07-11_07-37-13влево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00174"/>
            <a:ext cx="3115236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72188" cy="1082660"/>
          </a:xfrm>
        </p:spPr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Партизанские разведчики</a:t>
            </a:r>
            <a:endParaRPr lang="ru-RU" sz="3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7170" name="Picture 2" descr="D:\архив\2016\Статьи\МИНИНО\фото Минино\00001-scan_2016-06-03_08-41-30влево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715140" y="642918"/>
            <a:ext cx="2252671" cy="2786082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7171" name="Picture 3" descr="D:\архив\2016\Статьи\МИНИНО\фото Минино\Еркушенко Иван Алексеевич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1142984"/>
            <a:ext cx="2214578" cy="2648012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7172" name="Picture 4" descr="D:\архив\2016\Статьи\МИНИНО\фото Минино\Рычков Гавриил Евдокимович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1500174"/>
            <a:ext cx="2214577" cy="3170589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6357918" y="3571876"/>
            <a:ext cx="2786082" cy="28623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Черников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Иван Алексеевич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(1873-1919 гг.) из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д.Тычкино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Большевистский и партизанский разведчик, участник боевых операций. Убит белогвардейцами при жестоких пытках в 1919 г.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28992" y="3929066"/>
            <a:ext cx="2786082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dirty="0" err="1" smtClean="0"/>
              <a:t>Еркушенко</a:t>
            </a:r>
            <a:r>
              <a:rPr lang="ru-RU" b="1" i="1" dirty="0" smtClean="0"/>
              <a:t> Иван Алексеевич</a:t>
            </a:r>
            <a:r>
              <a:rPr lang="ru-RU" dirty="0" smtClean="0"/>
              <a:t>, </a:t>
            </a:r>
            <a:r>
              <a:rPr lang="ru-RU" dirty="0" err="1" smtClean="0"/>
              <a:t>из.д.Минино</a:t>
            </a:r>
            <a:r>
              <a:rPr lang="ru-RU" dirty="0" smtClean="0"/>
              <a:t>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Связной большевистского  подполья., партизанский разведчик в тылу белых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4786322"/>
            <a:ext cx="3214678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Рычков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Гавриил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Евдокимович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из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д.Минино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Партизанский разведчик отряда Ф.И.Золотаренко. В 1934 году  убит подкулачниками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3114668" cy="201135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Ступаков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Макар Игнатьевич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/>
              <a:t> из. </a:t>
            </a:r>
            <a:r>
              <a:rPr lang="ru-RU" sz="1800" dirty="0" err="1" smtClean="0"/>
              <a:t>д.Минино</a:t>
            </a:r>
            <a:r>
              <a:rPr lang="ru-RU" sz="1800" dirty="0" smtClean="0"/>
              <a:t>. Связной </a:t>
            </a:r>
            <a:r>
              <a:rPr lang="ru-RU" sz="1800" dirty="0" err="1" smtClean="0"/>
              <a:t>большевисткого</a:t>
            </a:r>
            <a:r>
              <a:rPr lang="ru-RU" sz="1800" dirty="0" smtClean="0"/>
              <a:t> подполья, партизанский разведчик. Полковник Советской армии</a:t>
            </a:r>
            <a:endParaRPr lang="ru-RU" sz="1800" dirty="0"/>
          </a:p>
        </p:txBody>
      </p:sp>
      <p:pic>
        <p:nvPicPr>
          <p:cNvPr id="25603" name="Picture 3" descr="D:\архив\2016\Статьи\МИНИНО\фото Минино\Ступаков Макар Игнать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2500306"/>
            <a:ext cx="2786082" cy="385940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86248" y="214290"/>
            <a:ext cx="4143404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err="1" smtClean="0"/>
              <a:t>Ожерельев</a:t>
            </a:r>
            <a:r>
              <a:rPr lang="ru-RU" b="1" dirty="0" smtClean="0"/>
              <a:t> Василий </a:t>
            </a:r>
            <a:r>
              <a:rPr lang="ru-RU" b="1" dirty="0" err="1" smtClean="0"/>
              <a:t>Куприянович</a:t>
            </a:r>
            <a:r>
              <a:rPr lang="ru-RU" b="1" dirty="0" smtClean="0"/>
              <a:t> </a:t>
            </a:r>
            <a:r>
              <a:rPr lang="ru-RU" dirty="0" smtClean="0"/>
              <a:t>(1897-1944 гг.) из </a:t>
            </a:r>
            <a:r>
              <a:rPr lang="ru-RU" dirty="0" err="1" smtClean="0"/>
              <a:t>с.Шипицино</a:t>
            </a:r>
            <a:r>
              <a:rPr lang="ru-RU" dirty="0" smtClean="0"/>
              <a:t>. Активный участник в организации Советов в 1918 г. партизанского отряда  Золотаренко, подвергался арестам и пыткам. Погиб в 1944 г.</a:t>
            </a:r>
            <a:endParaRPr lang="ru-RU" dirty="0"/>
          </a:p>
        </p:txBody>
      </p:sp>
      <p:pic>
        <p:nvPicPr>
          <p:cNvPr id="25604" name="Picture 4" descr="D:\архив\2016\Статьи\МИНИНО\фото Минино\Ожерельев Василий Куприянович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928802"/>
            <a:ext cx="3067050" cy="4327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5072098" cy="1214446"/>
          </a:xfrm>
        </p:spPr>
        <p:txBody>
          <a:bodyPr>
            <a:normAutofit/>
          </a:bodyPr>
          <a:lstStyle/>
          <a:p>
            <a:r>
              <a:rPr lang="ru-RU" sz="2400" b="1" i="1" dirty="0" err="1" smtClean="0"/>
              <a:t>Рухтина</a:t>
            </a:r>
            <a:r>
              <a:rPr lang="ru-RU" sz="2400" b="1" i="1" dirty="0" smtClean="0"/>
              <a:t> Ксения Семеновна </a:t>
            </a:r>
            <a:r>
              <a:rPr lang="ru-RU" sz="2400" i="1" dirty="0" smtClean="0"/>
              <a:t>(</a:t>
            </a:r>
            <a:r>
              <a:rPr lang="ru-RU" sz="2400" i="1" dirty="0" err="1" smtClean="0"/>
              <a:t>с.Шипицино</a:t>
            </a:r>
            <a:r>
              <a:rPr lang="ru-RU" sz="2400" i="1" dirty="0" smtClean="0"/>
              <a:t>).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1285860"/>
            <a:ext cx="4429156" cy="107157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Мать партизана </a:t>
            </a:r>
            <a:r>
              <a:rPr lang="ru-RU" dirty="0" err="1" smtClean="0"/>
              <a:t>Рухтина</a:t>
            </a:r>
            <a:r>
              <a:rPr lang="ru-RU" dirty="0" smtClean="0"/>
              <a:t> </a:t>
            </a:r>
            <a:r>
              <a:rPr lang="ru-RU" dirty="0" err="1" smtClean="0"/>
              <a:t>Маркела</a:t>
            </a:r>
            <a:r>
              <a:rPr lang="ru-RU" dirty="0" smtClean="0"/>
              <a:t>. Активная под</a:t>
            </a:r>
          </a:p>
          <a:p>
            <a:r>
              <a:rPr lang="ru-RU" dirty="0" err="1" smtClean="0"/>
              <a:t>польщица</a:t>
            </a:r>
            <a:r>
              <a:rPr lang="ru-RU" dirty="0" smtClean="0"/>
              <a:t> и партизанка отряда </a:t>
            </a:r>
            <a:r>
              <a:rPr lang="ru-RU" dirty="0" err="1" smtClean="0"/>
              <a:t>Чубыкина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Умерла в 1947 году (фото 1917 г.) 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571736" y="2428868"/>
            <a:ext cx="3000364" cy="3857652"/>
          </a:xfrm>
        </p:spPr>
        <p:txBody>
          <a:bodyPr>
            <a:normAutofit/>
          </a:bodyPr>
          <a:lstStyle/>
          <a:p>
            <a:endParaRPr lang="ru-RU" sz="1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643570" y="1535113"/>
            <a:ext cx="3043230" cy="3894152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0" y="2643182"/>
          <a:ext cx="2343150" cy="2952750"/>
        </p:xfrm>
        <a:graphic>
          <a:graphicData uri="http://schemas.openxmlformats.org/presentationml/2006/ole">
            <p:oleObj spid="_x0000_s26626" name="Acrobat Document" r:id="rId3" imgW="2342998" imgH="2952598" progId="AcroExch.Document.11">
              <p:embed/>
            </p:oleObj>
          </a:graphicData>
        </a:graphic>
      </p:graphicFrame>
      <p:pic>
        <p:nvPicPr>
          <p:cNvPr id="26627" name="Picture 3" descr="D:\архив\2016\Статьи\МИНИНО\00009-scan_2016-06-03_08-21-19вправо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2500306"/>
            <a:ext cx="2679652" cy="38392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26628" name="Picture 4" descr="D:\архив\2016\Статьи\МИНИНО\00010-scan_2016-06-03_08-21-35вправ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428604"/>
            <a:ext cx="3571900" cy="55721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i="1" dirty="0" smtClean="0"/>
              <a:t>Члены партизанских отрядов</a:t>
            </a:r>
            <a:endParaRPr lang="ru-RU" sz="32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500174"/>
            <a:ext cx="4143404" cy="164307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Боровицкий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Гордей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Абросимович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организатор Советов в 1918 году . Активный партизан отряда Коркина 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Чубыкина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1357290" y="3214686"/>
          <a:ext cx="2439097" cy="3214710"/>
        </p:xfrm>
        <a:graphic>
          <a:graphicData uri="http://schemas.openxmlformats.org/presentationml/2006/ole">
            <p:oleObj spid="_x0000_s27650" name="Acrobat Document" r:id="rId3" imgW="2276246" imgH="3000146" progId="AcroExch.Document.11">
              <p:embed/>
            </p:oleObj>
          </a:graphicData>
        </a:graphic>
      </p:graphicFrame>
      <p:pic>
        <p:nvPicPr>
          <p:cNvPr id="27652" name="Picture 4" descr="D:\архив\2016\Статьи\МИНИНО\фото Минино\Рыбин Иван Петрович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3643314"/>
            <a:ext cx="2159718" cy="304961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000628" y="1571612"/>
            <a:ext cx="3786214" cy="19389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Рыбин Иван Петрович</a:t>
            </a: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(1894-1942 гг.),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Организатор Советов, активный партизанский разведчик. Погиб в годы Великой Отечественной войны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D:\архив\2016\Статьи\МИНИНО\Расстрелы\00001-scan_2016-07-11_11-41-45вправ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0188" y="-242888"/>
            <a:ext cx="9604376" cy="73453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Наряду с мужчинами , представители слабого пола, </a:t>
            </a:r>
            <a:br>
              <a:rPr lang="ru-RU" sz="2400" b="1" i="1" dirty="0" smtClean="0"/>
            </a:br>
            <a:r>
              <a:rPr lang="ru-RU" sz="2400" b="1" i="1" dirty="0" smtClean="0"/>
              <a:t>активно участвовали в подпольной работе</a:t>
            </a:r>
            <a:endParaRPr lang="ru-RU" sz="2400" b="1" i="1" dirty="0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1643050"/>
            <a:ext cx="2249075" cy="3132866"/>
          </a:xfrm>
          <a:prstGeom prst="rect">
            <a:avLst/>
          </a:prstGeom>
          <a:ln w="1270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072066" y="4857760"/>
            <a:ext cx="3357570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err="1" smtClean="0"/>
              <a:t>Еркушенко</a:t>
            </a:r>
            <a:r>
              <a:rPr lang="ru-RU" b="1" dirty="0" smtClean="0"/>
              <a:t> Мария Васильевна</a:t>
            </a:r>
            <a:r>
              <a:rPr lang="ru-RU" dirty="0" smtClean="0"/>
              <a:t>, связная большевистского подполья и партизанский разведчик в тылу белых в 1918-1919 </a:t>
            </a:r>
            <a:r>
              <a:rPr lang="ru-RU" dirty="0" err="1" smtClean="0"/>
              <a:t>гг</a:t>
            </a:r>
            <a:r>
              <a:rPr lang="ru-RU" dirty="0" smtClean="0"/>
              <a:t> . (фото 1956 г.)</a:t>
            </a:r>
            <a:endParaRPr lang="ru-RU" dirty="0"/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663698"/>
            <a:ext cx="2071702" cy="26628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42844" y="1785926"/>
            <a:ext cx="4000496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err="1" smtClean="0"/>
              <a:t>Еркушенко</a:t>
            </a:r>
            <a:r>
              <a:rPr lang="ru-RU" b="1" dirty="0" smtClean="0"/>
              <a:t> Игнатий Григорьевич </a:t>
            </a:r>
            <a:r>
              <a:rPr lang="ru-RU" dirty="0" smtClean="0"/>
              <a:t>из </a:t>
            </a:r>
            <a:r>
              <a:rPr lang="ru-RU" dirty="0" err="1" smtClean="0"/>
              <a:t>д.Минино</a:t>
            </a:r>
            <a:r>
              <a:rPr lang="ru-RU" dirty="0" smtClean="0"/>
              <a:t>. Активный участник в организации Советов в 1918 году. Большевистский и партизанский связной в период борьбы с колчаком. Активный колхозник. (фото 1964 г.)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40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Подпольщики</a:t>
            </a:r>
            <a:endParaRPr lang="ru-RU" sz="40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500174"/>
            <a:ext cx="2612215" cy="318165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786182" y="4929198"/>
            <a:ext cx="4572000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b="1" i="1" dirty="0" smtClean="0"/>
              <a:t>Малков Николай Гаврилович (1897-1944 гг.) </a:t>
            </a:r>
            <a:r>
              <a:rPr lang="ru-RU" dirty="0" smtClean="0"/>
              <a:t>Партизан отряда Стародубцева, армии </a:t>
            </a:r>
            <a:r>
              <a:rPr lang="ru-RU" dirty="0" err="1" smtClean="0"/>
              <a:t>Чубыкина</a:t>
            </a:r>
            <a:r>
              <a:rPr lang="ru-RU" dirty="0" smtClean="0"/>
              <a:t> в 1918-1919 гг. Погиб в Великую Отечественную войну в 1944 году. (фото 1926 г.)</a:t>
            </a:r>
            <a:endParaRPr lang="ru-RU" dirty="0"/>
          </a:p>
        </p:txBody>
      </p:sp>
      <p:pic>
        <p:nvPicPr>
          <p:cNvPr id="58371" name="Picture 3" descr="D:\архив\2016\Статьи\МИНИНО\фото Минино\Лавров Максим Захарович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3367918"/>
            <a:ext cx="2231881" cy="3083687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Прямоугольник 6"/>
          <p:cNvSpPr/>
          <p:nvPr/>
        </p:nvSpPr>
        <p:spPr>
          <a:xfrm>
            <a:off x="357158" y="1643050"/>
            <a:ext cx="4572000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b="1" i="1" dirty="0" smtClean="0"/>
              <a:t>Лавров Максим Захарович (1895-1942 гг.)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Член 1-го света волости в 1918 г.  Подпольный работник, организатор вооруженного восстания против колчаковщины, партизан отряда </a:t>
            </a:r>
            <a:r>
              <a:rPr lang="ru-RU" dirty="0" err="1" smtClean="0"/>
              <a:t>Ерошенко</a:t>
            </a:r>
            <a:r>
              <a:rPr lang="ru-RU" dirty="0" smtClean="0"/>
              <a:t>. Умер в 1942 г. (фото 1917 г.)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2214578" cy="221457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42844" y="2571744"/>
            <a:ext cx="3929090" cy="31393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Поротников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Георгий Иванович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(1894-1936 гг.), из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с.Шипицино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мае 1915 года призван в армию, осенью был направлен на фронт, где командовал пулеметным взводом в 16-ом стрелковом полку на Северо-Западном фронте.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Председатель 1-го волостного совета. Член военного совета армии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Чубыкина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председатель волостного ревкома  в 1920 году (фото 1926 г.)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43438" y="4357694"/>
            <a:ext cx="4214842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Сидоренко Иван Яковлевич (1869-1942 гг.)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за политическую деятельность был под надзором полиции, проживал в с.Красносельском,  член большевистского подполья до революции и при Колчаке (фото 1890 г.)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642918"/>
            <a:ext cx="3083167" cy="3643339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714752"/>
            <a:ext cx="3571900" cy="2797172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Народ никогда не забудет имена борцов, отдавших свою жизнь за власть Советов, оставивших нам великие заветы борьбы за счастье, свободу и независимость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Родины.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538" name="Picture 2" descr="D:\архив\2016\Статьи\МИНИНО\фото Минино\Группа ветеранов ув день 15-летия Октября , 1934 год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30486" y="428604"/>
            <a:ext cx="3948389" cy="495459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500562" y="5357826"/>
            <a:ext cx="4429156" cy="642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Группа ветеранов  Гражданской войны в день 15-летия Октября , 1934 год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285728"/>
            <a:ext cx="428628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14 ноября 1919 г. Красная Армия заняла Омск — столицу Колчака. В начале января 1920 г. был освобождён восставшими рабочими и партизанами город Иркутск, куда был доставлен арестованный вскоре Колчак. 7 февраля Колчак был расстрелян.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Сибири установилась советская власть.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3500438"/>
            <a:ext cx="76438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территории Сибири (от Урала до Забайкалья) партизанское движение началось вскоре после свержения здесь советской власти, уже летом 1918 г., и продолжалось вплоть до разгрома белых армий в начале 1920 г. По приблизительным подсчетам Ю.В.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Журова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из 400 тысяч партизан периода гражданской войны в России на территорию Сибири приходилось до 150 тысяч. 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490" name="Picture 2" descr="Сибирские партизаны (источник фотографии: http://www.novonikolaevsk.com/glava5.htm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14290"/>
            <a:ext cx="4181737" cy="285752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072066" y="3143248"/>
            <a:ext cx="3571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Сибирские партизаны (источник фотографии: </a:t>
            </a:r>
          </a:p>
          <a:p>
            <a:r>
              <a:rPr lang="ru-RU" sz="1200" dirty="0" smtClean="0"/>
              <a:t>http://www.novonikolaevsk.com/glava5.htm</a:t>
            </a: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642918"/>
            <a:ext cx="407196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июне 1919 года в селе Спасском (ныне Венгерово) был организован отряд из 600 бойцов во главе с командиром В.М. Макаровым и комиссаром М.Т. Венгеровым, освободившим 10 волостей Каинского уезда.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8229600" cy="1143000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ru-RU" sz="3600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Организаторы подпольной работы и партизанского движения в районе</a:t>
            </a:r>
            <a:endParaRPr lang="ru-RU" sz="3600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-1" y="1632444"/>
            <a:ext cx="2727545" cy="3511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429124" y="3357562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86050" y="1500174"/>
            <a:ext cx="5572164" cy="452431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i="1" u="sng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Горовацан</a:t>
            </a:r>
            <a:r>
              <a:rPr lang="ru-RU" sz="2400" b="1" i="1" u="sng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Эдуард Викторович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родился в Латвии в 1892 году. Вместе с родителями переехал в Сибирь, в д.Тимофеевку. В 1916-1917 годы находился в царской армии, член солдатского комитета.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Член 1-го волостного совета, подпольный работник. Комиссар штаба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Чубыкина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для особых поручений, затем комиссар отряда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Ерошенко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Погиб в годы Великой Отечественной война в 1941 г. (фото 1927 г.)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7620" y="785794"/>
            <a:ext cx="5000660" cy="470898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ru-RU" sz="2000" b="1" i="1" u="sng" dirty="0" smtClean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endParaRPr lang="ru-RU" sz="2000" b="1" i="1" u="sng" dirty="0" smtClean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u="sng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Макаров Владимир Михайлович</a:t>
            </a:r>
            <a:r>
              <a:rPr lang="ru-RU" sz="2000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д.Ключевая, 1889-1926 гг. Родился в семье политического ссыльного  в д.Ключевая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1915 году выпускник Московского коммерческого института.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Член ВЦИК рабочих и солдатских  депутатов Юго-Западного фронта. Командир объединенного партизанского отряда в 1919 г. 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армии Макарова насчитывалось около 600 партизан.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Умер  в  Москве в 1926 г.</a:t>
            </a:r>
          </a:p>
          <a:p>
            <a:endParaRPr lang="ru-RU" sz="2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083" y="928670"/>
            <a:ext cx="3705665" cy="4429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1357298"/>
            <a:ext cx="5900750" cy="514353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200" b="1" i="1" u="sng" dirty="0" err="1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Поповцев</a:t>
            </a:r>
            <a:r>
              <a:rPr lang="ru-RU" sz="2200" b="1" i="1" u="sng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u="sng" dirty="0" err="1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Ванифатий</a:t>
            </a:r>
            <a:r>
              <a:rPr lang="ru-RU" sz="2200" b="1" i="1" u="sng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 Антонович</a:t>
            </a:r>
            <a:r>
              <a:rPr lang="ru-RU" sz="2200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(1892-1920 гг.), участник Первой мировой войны (618-я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Харбинская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ополченская дружина).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Организатор большевистского подполья, один из первых командиров партизанского движения , член штаба партизан с.Камы. Член ревкома в 1920 г., умер от тифа весной 1920 г. (фото 1917г.)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endParaRPr lang="ru-RU" sz="2200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571612"/>
            <a:ext cx="2530480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898" y="274638"/>
            <a:ext cx="8258204" cy="172560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i="1" dirty="0" smtClean="0"/>
              <a:t>Много полезных для подполья сведений собирал </a:t>
            </a:r>
            <a:r>
              <a:rPr lang="ru-RU" sz="1800" b="1" i="1" dirty="0" smtClean="0"/>
              <a:t>Эдуард </a:t>
            </a:r>
            <a:r>
              <a:rPr lang="ru-RU" sz="1800" b="1" i="1" dirty="0" err="1" smtClean="0"/>
              <a:t>Горовацан</a:t>
            </a:r>
            <a:r>
              <a:rPr lang="ru-RU" sz="1800" i="1" dirty="0" smtClean="0"/>
              <a:t>.  работавший  на маслозаводе Городецкого, где обычно останавливались  колчаковцы. О посылке карательных отрядов, предстоящих реквизициях и мобилизациях обычно предупреждал </a:t>
            </a:r>
            <a:r>
              <a:rPr lang="ru-RU" sz="1800" b="1" i="1" dirty="0" smtClean="0"/>
              <a:t>Максим Иванович  Трапезников</a:t>
            </a:r>
            <a:r>
              <a:rPr lang="ru-RU" sz="1800" i="1" dirty="0" smtClean="0"/>
              <a:t>, женатый на сестре </a:t>
            </a:r>
            <a:r>
              <a:rPr lang="ru-RU" sz="1800" i="1" dirty="0" err="1" smtClean="0"/>
              <a:t>Рухтина</a:t>
            </a:r>
            <a:r>
              <a:rPr lang="ru-RU" sz="1800" i="1" dirty="0" smtClean="0"/>
              <a:t>, писарь волостной управы.</a:t>
            </a:r>
            <a:br>
              <a:rPr lang="ru-RU" sz="1800" i="1" dirty="0" smtClean="0"/>
            </a:br>
            <a:endParaRPr lang="ru-RU" sz="18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214554"/>
            <a:ext cx="8401080" cy="414340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      Собранные сведения на таежные заимки доставляли </a:t>
            </a:r>
            <a:r>
              <a:rPr lang="ru-RU" sz="2000" b="1" dirty="0" smtClean="0"/>
              <a:t>Петр Федорович </a:t>
            </a:r>
            <a:r>
              <a:rPr lang="ru-RU" sz="2000" b="1" dirty="0" err="1" smtClean="0"/>
              <a:t>Рычков</a:t>
            </a:r>
            <a:r>
              <a:rPr lang="ru-RU" sz="2000" b="1" dirty="0" smtClean="0"/>
              <a:t> и Зиновий Леонтьевич </a:t>
            </a:r>
            <a:r>
              <a:rPr lang="ru-RU" sz="2000" b="1" dirty="0" err="1" smtClean="0"/>
              <a:t>Поповцев</a:t>
            </a:r>
            <a:r>
              <a:rPr lang="ru-RU" sz="2000" dirty="0" smtClean="0"/>
              <a:t>, подрядившиеся заготавливать кулакам лес. Попутно они скупали у крестьян дробовики и </a:t>
            </a:r>
            <a:r>
              <a:rPr lang="ru-RU" sz="2000" dirty="0" err="1" smtClean="0"/>
              <a:t>берданы</a:t>
            </a:r>
            <a:r>
              <a:rPr lang="ru-RU" sz="2000" dirty="0" smtClean="0"/>
              <a:t>, объясняя, что готовятся к охоте на крупных зверей.</a:t>
            </a:r>
            <a:endParaRPr lang="ru-RU" sz="2000" dirty="0"/>
          </a:p>
        </p:txBody>
      </p:sp>
      <p:pic>
        <p:nvPicPr>
          <p:cNvPr id="4" name="Picture 3" descr="D:\архив\2016\Статьи\МИНИНО\фото Минино\Рычков Петр Федорович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3571876"/>
            <a:ext cx="1984616" cy="26618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000364" y="3786190"/>
            <a:ext cx="571504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ru-RU" b="1" i="1" dirty="0" smtClean="0"/>
          </a:p>
          <a:p>
            <a:r>
              <a:rPr lang="ru-RU" b="1" i="1" dirty="0" err="1" smtClean="0"/>
              <a:t>Рычков</a:t>
            </a:r>
            <a:r>
              <a:rPr lang="ru-RU" b="1" i="1" dirty="0" smtClean="0"/>
              <a:t> Петр Федорович (1887-1962 гг.)</a:t>
            </a:r>
            <a:r>
              <a:rPr lang="ru-RU" dirty="0" smtClean="0"/>
              <a:t>, связной большевистского подполья, советский милиционер волости. Активный партизанский разведчик отряда Золотаренко.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115328" cy="868346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В документах Венгеровского </a:t>
            </a:r>
            <a:r>
              <a:rPr lang="ru-RU" sz="1800" b="1" i="1" dirty="0" err="1" smtClean="0">
                <a:latin typeface="Times New Roman" pitchFamily="18" charset="0"/>
                <a:cs typeface="Times New Roman" pitchFamily="18" charset="0"/>
              </a:rPr>
              <a:t>райсполкома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 (Ф.1, Оп.1, Д.1)) имеются сведения о произведенных колчаковцами порках, расстрелах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394" name="Picture 2" descr="D:\архив\2016\Статьи\МИНИНО\Расстрелы\00001-scan_2016-07-11_07-32-10вправо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357298"/>
            <a:ext cx="3214710" cy="5159700"/>
          </a:xfrm>
          <a:prstGeom prst="round2DiagRect">
            <a:avLst/>
          </a:prstGeom>
          <a:noFill/>
        </p:spPr>
      </p:pic>
      <p:pic>
        <p:nvPicPr>
          <p:cNvPr id="59395" name="Picture 3" descr="D:\архив\2016\Статьи\МИНИНО\Расстрелы\00002-scan_2016-07-11_07-32-40влево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124" y="1357297"/>
            <a:ext cx="3255023" cy="5286413"/>
          </a:xfrm>
          <a:prstGeom prst="round2Diag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1377</TotalTime>
  <Words>1218</Words>
  <PresentationFormat>Экран (4:3)</PresentationFormat>
  <Paragraphs>102</Paragraphs>
  <Slides>30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Тема Office</vt:lpstr>
      <vt:lpstr>Acrobat Document</vt:lpstr>
      <vt:lpstr>История становления Советской власти в Венгеровском  районе.  Война с Колчаком.</vt:lpstr>
      <vt:lpstr>Слайд 2</vt:lpstr>
      <vt:lpstr>Слайд 3</vt:lpstr>
      <vt:lpstr>Слайд 4</vt:lpstr>
      <vt:lpstr>Организаторы подпольной работы и партизанского движения в районе</vt:lpstr>
      <vt:lpstr>Слайд 6</vt:lpstr>
      <vt:lpstr>Поповцев Ванифатий Антонович (1892-1920 гг.), участник Первой мировой войны (618-я Харбинская  ополченская дружина).  Организатор большевистского подполья, один из первых командиров партизанского движения , член штаба партизан с.Камы. Член ревкома в 1920 г., умер от тифа весной 1920 г. (фото 1917г.) </vt:lpstr>
      <vt:lpstr>  Много полезных для подполья сведений собирал Эдуард Горовацан.  работавший  на маслозаводе Городецкого, где обычно останавливались  колчаковцы. О посылке карательных отрядов, предстоящих реквизициях и мобилизациях обычно предупреждал Максим Иванович  Трапезников, женатый на сестре Рухтина, писарь волостной управы. </vt:lpstr>
      <vt:lpstr>В документах Венгеровского райсполкома (Ф.1, Оп.1, Д.1)) имеются сведения о произведенных колчаковцами порках, расстрелах</vt:lpstr>
      <vt:lpstr>Слайд 10</vt:lpstr>
      <vt:lpstr> Золотаренко Фома Иванович, (1890-1919 гг).   Член 1-го волостного совета, командир партизанского отряда армии Чубыкина, 20 сентября 1919 г. захвачен белыми, подвергнут пыткам, живым зарыт в землю в рапажах , близ с.Шипицино </vt:lpstr>
      <vt:lpstr>Кучумов Василий Дмитриевич  (1882-1944 гг.) из д. Минино  Член 1-го волости и штаба большевистского подполья в 1918 г. Комиссар партизанского отряда Ф.И. Золотаренко в 1919 г. Погиб в Великой Отечественной войне в 1942 году. Фото 1917 г.</vt:lpstr>
      <vt:lpstr>  Горовацан Антон Викторович, (д.Тимофеевка). Организатор подполья, член  1-го волостного Совета, член военного совета армии Чубыкина, председатель волостного ревкома в 1920 г. (фото 1926 г.) </vt:lpstr>
      <vt:lpstr>Ампилов Иосиф Иванович (1848-1919 гг.)  из с. Спасское (Венгерово) </vt:lpstr>
      <vt:lpstr>Пешина (Макарова)Ираида Михайловна (1887-1943 гг)</vt:lpstr>
      <vt:lpstr>Гаврилов Александр Иванович  (1893-1919 гг.) из д.Новый Тартас.</vt:lpstr>
      <vt:lpstr> Центром партизанской борьбы в Каинском уезде Томской губернии было село Шипицино. Здесь была первоначальная партизанская база. Весной 1919 года большевики вышли из подполья и борьба против колчаковщины приняла массовый характер. В связи с поражением на фронте весной 1919 года волнения крестьян в ближайшем тылу,  в 300 км. от Омска, крайне обеспокоило колчаковцев. Поэтому  в мае-июне 1919 года они усилили карательные экспедиции, проявляя особую активность в поимке  большевиков и изъятия оружия у бывших солдат старой армии фронтовиков </vt:lpstr>
      <vt:lpstr>Колчаковцы в с.Шипицино</vt:lpstr>
      <vt:lpstr>Активный колхозник, участник ВОВ 1941-1945 гг.  Погиб в 1943 году в Смоленской области</vt:lpstr>
      <vt:lpstr>Минин Никита Власеевич (1903-1930 гг.) из д.Минино. Связной большевистского подполья, один из первых комсомольцев, партизанский разведчик. Член первой партизанской коммуны, убит подкулачниками в 1930 году.</vt:lpstr>
      <vt:lpstr>Тяжелый гнет колчаковщины , принесший трудящимся неисчислимые страдания, убедил крестьян в том, что единственный путь к спасению от кабалы и полного разорения  - это путь борьбы с Колчаком и поддержки Советской власти</vt:lpstr>
      <vt:lpstr>Помимо физических истязаний жители сел и деревень подвергались поборам и ограблениям  </vt:lpstr>
      <vt:lpstr>Партизанские разведчики</vt:lpstr>
      <vt:lpstr>Ступаков Макар Игнатьевич  из. д.Минино. Связной большевисткого подполья, партизанский разведчик. Полковник Советской армии</vt:lpstr>
      <vt:lpstr>Рухтина Ксения Семеновна (с.Шипицино). </vt:lpstr>
      <vt:lpstr>Члены партизанских отрядов</vt:lpstr>
      <vt:lpstr>Слайд 27</vt:lpstr>
      <vt:lpstr>Наряду с мужчинами , представители слабого пола,  активно участвовали в подпольной работе</vt:lpstr>
      <vt:lpstr>Подпольщики</vt:lpstr>
      <vt:lpstr>Народ никогда не забудет имена борцов, отдавших свою жизнь за власть Советов, оставивших нам великие заветы борьбы за счастье, свободу и независимость  Родины.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становления Советской власти в Венгеровском  районе</dc:title>
  <cp:lastModifiedBy>User</cp:lastModifiedBy>
  <cp:revision>195</cp:revision>
  <dcterms:modified xsi:type="dcterms:W3CDTF">2016-07-12T03:23:01Z</dcterms:modified>
</cp:coreProperties>
</file>