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76" r:id="rId4"/>
    <p:sldId id="263" r:id="rId5"/>
    <p:sldId id="264" r:id="rId6"/>
    <p:sldId id="265" r:id="rId7"/>
    <p:sldId id="262" r:id="rId8"/>
    <p:sldId id="278" r:id="rId9"/>
    <p:sldId id="259" r:id="rId10"/>
    <p:sldId id="257" r:id="rId11"/>
    <p:sldId id="277" r:id="rId12"/>
    <p:sldId id="274" r:id="rId13"/>
    <p:sldId id="261" r:id="rId14"/>
    <p:sldId id="280" r:id="rId15"/>
    <p:sldId id="279" r:id="rId16"/>
    <p:sldId id="281" r:id="rId17"/>
    <p:sldId id="275" r:id="rId18"/>
    <p:sldId id="267" r:id="rId19"/>
    <p:sldId id="27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03D39-6072-4B12-BE3C-56846D112910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89B4E-2574-449A-91DF-5246765D6F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9B4E-2574-449A-91DF-5246765D6F1F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5F8C-AE6C-40DF-9E27-D374C5D32C7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124E-2D41-48CD-825D-6F0118C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3"/>
            <a:ext cx="7672414" cy="1857387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i="1" dirty="0" smtClean="0"/>
              <a:t>Детство, опаленное войной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357982" cy="28575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3600" b="1" i="1" dirty="0" smtClean="0"/>
              <a:t>Пускай сегодня знают люди</a:t>
            </a:r>
          </a:p>
          <a:p>
            <a:r>
              <a:rPr lang="ru-RU" sz="3600" b="1" i="1" dirty="0" smtClean="0"/>
              <a:t>Про тех, кто вырос в дни войны.</a:t>
            </a:r>
          </a:p>
          <a:p>
            <a:r>
              <a:rPr lang="ru-RU" sz="3600" b="1" i="1" dirty="0" smtClean="0"/>
              <a:t>Мы никогда не позабудем,</a:t>
            </a:r>
          </a:p>
          <a:p>
            <a:r>
              <a:rPr lang="ru-RU" sz="3600" b="1" i="1" dirty="0" smtClean="0"/>
              <a:t>Что были дважды рождены…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Где родился, там и пригодился…</a:t>
            </a:r>
            <a:endParaRPr lang="ru-RU" sz="2800" dirty="0"/>
          </a:p>
        </p:txBody>
      </p:sp>
      <p:pic>
        <p:nvPicPr>
          <p:cNvPr id="1027" name="Picture 3" descr="D:\архив\ФОТОГРАФИИ\Изображение 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3449" y="1571612"/>
            <a:ext cx="3918395" cy="2857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Школьники  </a:t>
            </a:r>
            <a:r>
              <a:rPr lang="ru-RU" dirty="0" smtClean="0"/>
              <a:t>работали </a:t>
            </a:r>
            <a:r>
              <a:rPr lang="ru-RU" dirty="0" smtClean="0"/>
              <a:t>на тереблении льна под руководством учительницы </a:t>
            </a:r>
            <a:r>
              <a:rPr lang="ru-RU" dirty="0" err="1" smtClean="0"/>
              <a:t>Решетниковой</a:t>
            </a:r>
            <a:r>
              <a:rPr lang="ru-RU" dirty="0" smtClean="0"/>
              <a:t> (с/</a:t>
            </a:r>
            <a:r>
              <a:rPr lang="ru-RU" dirty="0" err="1" smtClean="0"/>
              <a:t>х</a:t>
            </a:r>
            <a:r>
              <a:rPr lang="ru-RU" dirty="0" smtClean="0"/>
              <a:t> артель «Память Кирова» </a:t>
            </a:r>
            <a:r>
              <a:rPr lang="ru-RU" dirty="0" err="1" smtClean="0"/>
              <a:t>Тимофеевского</a:t>
            </a:r>
            <a:r>
              <a:rPr lang="ru-RU" dirty="0" smtClean="0"/>
              <a:t> сельсовета»). Все они ежедневно </a:t>
            </a:r>
            <a:r>
              <a:rPr lang="ru-RU" dirty="0" smtClean="0"/>
              <a:t>выполняли </a:t>
            </a:r>
            <a:r>
              <a:rPr lang="ru-RU" dirty="0" smtClean="0"/>
              <a:t>норму выработки на 120-140%. Особенно хорошо </a:t>
            </a:r>
            <a:r>
              <a:rPr lang="ru-RU" dirty="0" smtClean="0"/>
              <a:t>работали </a:t>
            </a:r>
            <a:r>
              <a:rPr lang="ru-RU" dirty="0" smtClean="0"/>
              <a:t>восьмилетний Ванюша Орехов и девятилетний Алёша Кулешов. Ребята дали обязательство вытеребить </a:t>
            </a:r>
            <a:r>
              <a:rPr lang="ru-RU" dirty="0" smtClean="0"/>
              <a:t>5 га</a:t>
            </a:r>
            <a:r>
              <a:rPr lang="ru-RU" dirty="0" smtClean="0"/>
              <a:t>. льна за 3 дня. И своё слово они с честью </a:t>
            </a:r>
            <a:r>
              <a:rPr lang="ru-RU" dirty="0" smtClean="0"/>
              <a:t>выполнили.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 помощь сельчанам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786346" cy="5072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just"/>
            <a:r>
              <a:rPr lang="ru-RU" sz="5600" dirty="0" smtClean="0"/>
              <a:t>В начале 1944 года в </a:t>
            </a:r>
            <a:r>
              <a:rPr lang="ru-RU" sz="5600" dirty="0" err="1" smtClean="0"/>
              <a:t>Тартасский</a:t>
            </a:r>
            <a:r>
              <a:rPr lang="ru-RU" sz="5600" dirty="0" smtClean="0"/>
              <a:t> совхоз, в помощь женщинам, прибыли девять подростков из </a:t>
            </a:r>
            <a:r>
              <a:rPr lang="ru-RU" sz="5600" dirty="0" err="1" smtClean="0"/>
              <a:t>детприемников</a:t>
            </a:r>
            <a:r>
              <a:rPr lang="ru-RU" sz="5600" dirty="0" smtClean="0"/>
              <a:t>. Они были приняты в совхоз и зачислены на следующие работы: </a:t>
            </a:r>
          </a:p>
          <a:p>
            <a:pPr algn="just"/>
            <a:r>
              <a:rPr lang="ru-RU" sz="5600" dirty="0" smtClean="0"/>
              <a:t>Иванов Александр Федорович, 1928 г.р., учеником к кузнецу </a:t>
            </a:r>
            <a:r>
              <a:rPr lang="ru-RU" sz="5600" dirty="0" err="1" smtClean="0"/>
              <a:t>Кототыгину</a:t>
            </a:r>
            <a:r>
              <a:rPr lang="ru-RU" sz="5600" dirty="0" smtClean="0"/>
              <a:t>, ему установлен оклад по ставке молотобойца.</a:t>
            </a:r>
          </a:p>
          <a:p>
            <a:pPr algn="just"/>
            <a:r>
              <a:rPr lang="ru-RU" sz="5600" dirty="0" err="1" smtClean="0"/>
              <a:t>Вигрьянов</a:t>
            </a:r>
            <a:r>
              <a:rPr lang="ru-RU" sz="5600" dirty="0" smtClean="0"/>
              <a:t> Анатолий Гаврилович, 1930 г.р., учеником птичницы к птичнице </a:t>
            </a:r>
            <a:r>
              <a:rPr lang="ru-RU" sz="5600" dirty="0" err="1" smtClean="0"/>
              <a:t>Бутаковой</a:t>
            </a:r>
            <a:r>
              <a:rPr lang="ru-RU" sz="5600" dirty="0" smtClean="0"/>
              <a:t>.  </a:t>
            </a:r>
          </a:p>
          <a:p>
            <a:pPr algn="just"/>
            <a:r>
              <a:rPr lang="ru-RU" sz="5600" dirty="0" err="1" smtClean="0"/>
              <a:t>Воробъев</a:t>
            </a:r>
            <a:r>
              <a:rPr lang="ru-RU" sz="5600" dirty="0" smtClean="0"/>
              <a:t> Александр Михайлович, 1928 г.р., учеником сапожника при мастерской промартели.</a:t>
            </a:r>
          </a:p>
          <a:p>
            <a:pPr algn="just"/>
            <a:r>
              <a:rPr lang="ru-RU" sz="5600" dirty="0" smtClean="0"/>
              <a:t>Данилов Александр Иванович, 1928 г.р., </a:t>
            </a:r>
            <a:r>
              <a:rPr lang="ru-RU" sz="5600" dirty="0" err="1" smtClean="0"/>
              <a:t>Ревенко</a:t>
            </a:r>
            <a:r>
              <a:rPr lang="ru-RU" sz="5600" dirty="0" smtClean="0"/>
              <a:t> Виктор Васильевич, 1928 </a:t>
            </a:r>
            <a:r>
              <a:rPr lang="ru-RU" sz="5600" dirty="0" err="1" smtClean="0"/>
              <a:t>г.р.,младшим</a:t>
            </a:r>
            <a:r>
              <a:rPr lang="ru-RU" sz="5600" dirty="0" smtClean="0"/>
              <a:t> конюхами на ферму №1.</a:t>
            </a:r>
          </a:p>
          <a:p>
            <a:pPr algn="just"/>
            <a:r>
              <a:rPr lang="ru-RU" sz="5600" dirty="0" smtClean="0"/>
              <a:t>Полев Анатолий Иванович, 1928 г.р., рабочим при столовой фермы №1 с возложением обязанностей по уходу за свиньями, заготовке дров.</a:t>
            </a:r>
          </a:p>
          <a:p>
            <a:pPr algn="just"/>
            <a:r>
              <a:rPr lang="ru-RU" sz="5600" dirty="0" err="1" smtClean="0"/>
              <a:t>Ошкин</a:t>
            </a:r>
            <a:r>
              <a:rPr lang="ru-RU" sz="5600" dirty="0" smtClean="0"/>
              <a:t> Виктор Трофимович, 1928 г.р.,   Павлов Иван Александрович 1928 г.р., учениками к кузнецу на ферму №2.</a:t>
            </a:r>
          </a:p>
          <a:p>
            <a:pPr algn="just"/>
            <a:r>
              <a:rPr lang="ru-RU" sz="5600" dirty="0" smtClean="0"/>
              <a:t>Иванов Владимир Федорович, 1929 г.р., учеником столяра к столяру фермы №3 </a:t>
            </a:r>
            <a:r>
              <a:rPr lang="ru-RU" sz="5600" dirty="0" err="1" smtClean="0"/>
              <a:t>Куцепалову</a:t>
            </a:r>
            <a:r>
              <a:rPr lang="ru-RU" sz="5600" dirty="0" smtClean="0"/>
              <a:t> К.Г.</a:t>
            </a:r>
          </a:p>
          <a:p>
            <a:pPr algn="just"/>
            <a:r>
              <a:rPr lang="ru-RU" sz="5600" dirty="0" smtClean="0"/>
              <a:t>14 – 16-ти </a:t>
            </a:r>
            <a:r>
              <a:rPr lang="ru-RU" sz="5600" dirty="0" smtClean="0"/>
              <a:t>летние юные мальчишки, лишенные родительской ласки, работали наравне со взрослыми. </a:t>
            </a:r>
          </a:p>
          <a:p>
            <a:pPr algn="just"/>
            <a:r>
              <a:rPr lang="ru-RU" sz="5600" dirty="0" smtClean="0"/>
              <a:t>Пусть не отличались они физической силой, но их  силе духа можно было позавидовать. </a:t>
            </a:r>
          </a:p>
          <a:p>
            <a:pPr algn="just"/>
            <a:endParaRPr lang="ru-RU" sz="5600" dirty="0" smtClean="0"/>
          </a:p>
          <a:p>
            <a:pPr algn="just"/>
            <a:endParaRPr lang="ru-RU" sz="5600" dirty="0"/>
          </a:p>
        </p:txBody>
      </p:sp>
      <p:pic>
        <p:nvPicPr>
          <p:cNvPr id="5" name="Picture 2" descr="D:\архив\2014\ФОТО\доброволец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3395658" cy="23335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4429132"/>
            <a:ext cx="3500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Управляющим ферм </a:t>
            </a:r>
            <a:r>
              <a:rPr lang="ru-RU" sz="1600" dirty="0" err="1" smtClean="0"/>
              <a:t>Сикачеву</a:t>
            </a:r>
            <a:r>
              <a:rPr lang="ru-RU" sz="1600" dirty="0" smtClean="0"/>
              <a:t>, Воронину и Яковлеву поручено обеспечить их квартирами, нормальным 3-хразовым питанием, постельными принадлежностями, оказывать всемерную помощь в обучении и создать нормальные  (по тем временам) бытовые условия.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В дни войны ребята собрали тысячи тонн дикорастущих полезных растений. За последние два года более 50% всего заготовленного дикорастущего сырья собрано пионерами и школьниками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5000660" cy="4525963"/>
          </a:xfrm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r>
              <a:rPr lang="ru-RU" sz="1800" dirty="0" smtClean="0"/>
              <a:t>С </a:t>
            </a:r>
            <a:r>
              <a:rPr lang="ru-RU" sz="1800" dirty="0" smtClean="0"/>
              <a:t>рассветом на полях колхоза  им.Буденного появляется детвора. Ребята работают по боевому.  Многие из них перевыполняют дневные нормы. Шура </a:t>
            </a:r>
            <a:r>
              <a:rPr lang="ru-RU" sz="1800" dirty="0" err="1" smtClean="0"/>
              <a:t>Куртова</a:t>
            </a:r>
            <a:r>
              <a:rPr lang="ru-RU" sz="1800" dirty="0" smtClean="0"/>
              <a:t>, Толя Петров, </a:t>
            </a:r>
            <a:r>
              <a:rPr lang="ru-RU" sz="1800" dirty="0" err="1" smtClean="0"/>
              <a:t>Нюра</a:t>
            </a:r>
            <a:r>
              <a:rPr lang="ru-RU" sz="1800" dirty="0" smtClean="0"/>
              <a:t> Короленко ежедневно собирают по 7 кг. колосков . За 7 дней ребята собрали 917 кг. колосков. А это 6 центнеров чистого зерна.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Все летние каникулы учащиеся  Георгиевской школы  провели на полях за работой. Собирали колоски, теребили колхозный лен. Кроме </a:t>
            </a:r>
            <a:r>
              <a:rPr lang="ru-RU" sz="1800" dirty="0" smtClean="0"/>
              <a:t>того, они </a:t>
            </a:r>
            <a:r>
              <a:rPr lang="ru-RU" sz="1800" dirty="0" smtClean="0"/>
              <a:t>собрали и сдали для Красной Армии 40 кг. черной смородины.</a:t>
            </a:r>
          </a:p>
          <a:p>
            <a:r>
              <a:rPr lang="ru-RU" sz="1800" dirty="0" smtClean="0"/>
              <a:t>(Газета «Ленинец» от 07.09.1942 г.)</a:t>
            </a:r>
            <a:endParaRPr lang="ru-RU" sz="1800" dirty="0"/>
          </a:p>
        </p:txBody>
      </p:sp>
      <p:pic>
        <p:nvPicPr>
          <p:cNvPr id="5" name="Picture 2" descr="C:\Documents and Settings\user\Рабочий стол\i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000240"/>
            <a:ext cx="2388654" cy="2936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00882" cy="7270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     Детдома в районе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4"/>
            <a:ext cx="3114668" cy="498317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sz="2400" i="1" dirty="0" smtClean="0"/>
          </a:p>
          <a:p>
            <a:r>
              <a:rPr lang="ru-RU" sz="2400" i="1" u="sng" dirty="0" smtClean="0"/>
              <a:t>На территории Венгеровского района были открыты 3 детских дома: в с.2-Сибирцево, с.Вознесенка, с.Ключевая</a:t>
            </a:r>
          </a:p>
          <a:p>
            <a:endParaRPr lang="ru-RU" sz="2400" i="1" u="sng" dirty="0" smtClean="0"/>
          </a:p>
          <a:p>
            <a:r>
              <a:rPr lang="ru-RU" sz="2400" i="1" dirty="0" smtClean="0"/>
              <a:t>За детскими домами была закреплена земля, в том числе посевные площади под горох, картофель, капусту, свёклу, морковь.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071546"/>
            <a:ext cx="4429156" cy="50546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000" i="1" dirty="0" smtClean="0"/>
              <a:t>За детскими домами была закреплена земля, в том числе посевные площади под горох, картофель, капусту, свёклу, морковь. В 1948 году в Ключевском детском доме имелось 9 коров, 11 овец, одна свинья, молодняк этих животных, имелся рабочий скот – 3 лошади и 6 волов. Подсобное сельское хозяйство помогало выживать в трудных послевоенных условиях.</a:t>
            </a:r>
            <a:endParaRPr lang="ru-RU" sz="2000" dirty="0" smtClean="0"/>
          </a:p>
          <a:p>
            <a:pPr algn="just"/>
            <a:r>
              <a:rPr lang="ru-RU" sz="2000" dirty="0" smtClean="0"/>
              <a:t>Горькое сиротство, голодное существование – вот что стало уделом сотен тысяч детей в военные годы. И лишь забота государства  и милосердие многих людей позволили спасти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2-Сибирцевский детский 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Во 2-Сибирцевском детском доме, по паспорту 1949 года  находился  71 человек, из них 41 ребёнок – сироты, 30 детей – имеющих одного родителя, для расширения кругозора в детдоме выписывались газеты и журналы «Советская Сибирь», «Пионерская правда», «Ленинец», «Дружные ребята», «Затейник», «Дошкольное воспитание». Проводилась кружковая работа с воспитанниками. Работали литературный, рукодельный, художественный, драматический кружки.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Вознесенский детский дом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Вознесенский детский дом насчитывал 100 воспитанников, на его территории располагалось 2 жилых дома, подсобное помещение, баня. По акту результатов проверки Вознесенского детского дома от 1 октября 1948 года – не всё было на должном уровне: не хватало запасного чистого белья,  низкая температура в спальных комнатах, грязные стены, но в то же время было организовано 3-х разовое питание в зимнее время и 4-х разовое в летнее время, все дети обучались в школе, личная гигиена была удовлетворительная, педикулёза не было  обнаружено. В условиях послевоенной бедноты и разрухи уже  это было  положительным моментом.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Ключевской детский 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 smtClean="0"/>
          </a:p>
          <a:p>
            <a:r>
              <a:rPr lang="ru-RU" i="1" dirty="0" smtClean="0"/>
              <a:t>. </a:t>
            </a:r>
            <a:r>
              <a:rPr lang="ru-RU" i="1" dirty="0" smtClean="0"/>
              <a:t>В 1948 году в Ключевском детском доме имелось 9 коров, 11 овец, одна свинья, молодняк этих животных, имелся рабочий скот – 3 лошади и 6 волов. Подсобное сельское хозяйство помогало выживать в трудных послевоенных условиях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i="1" dirty="0" smtClean="0"/>
              <a:t>Школьникам не хватало учебников, не было чернил, бумаги, поэтому писали на амбарных и старых книгах между строк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Учащиеся  </a:t>
            </a:r>
            <a:r>
              <a:rPr lang="ru-RU" sz="2000" dirty="0" err="1" smtClean="0"/>
              <a:t>Лисинской</a:t>
            </a:r>
            <a:r>
              <a:rPr lang="ru-RU" sz="2000" dirty="0" smtClean="0"/>
              <a:t> начальной школы изобрели интересный способ изготовления чернил из паслена. Они нарвали спелого </a:t>
            </a:r>
            <a:r>
              <a:rPr lang="ru-RU" sz="2000" dirty="0" smtClean="0"/>
              <a:t>паслена, распарили </a:t>
            </a:r>
            <a:r>
              <a:rPr lang="ru-RU" sz="2000" dirty="0" smtClean="0"/>
              <a:t>его, растолкли и процедили через марлю. Немного добавили воды  и чернила готовы. Чернила </a:t>
            </a:r>
            <a:r>
              <a:rPr lang="ru-RU" sz="2000" dirty="0" smtClean="0"/>
              <a:t>получились </a:t>
            </a:r>
            <a:r>
              <a:rPr lang="ru-RU" sz="2000" dirty="0" smtClean="0"/>
              <a:t>синеватого </a:t>
            </a:r>
            <a:r>
              <a:rPr lang="ru-RU" sz="2000" dirty="0" smtClean="0"/>
              <a:t>цвета, </a:t>
            </a:r>
            <a:r>
              <a:rPr lang="ru-RU" sz="2000" dirty="0" smtClean="0"/>
              <a:t>отличного </a:t>
            </a:r>
            <a:r>
              <a:rPr lang="ru-RU" sz="2000" dirty="0" smtClean="0"/>
              <a:t>качества! </a:t>
            </a:r>
            <a:r>
              <a:rPr lang="ru-RU" sz="2000" dirty="0" smtClean="0"/>
              <a:t>(Газета «Ленинец» от  7 октября  1942 г.)</a:t>
            </a:r>
            <a:endParaRPr lang="ru-RU" sz="2000" dirty="0"/>
          </a:p>
        </p:txBody>
      </p:sp>
      <p:pic>
        <p:nvPicPr>
          <p:cNvPr id="5" name="Picture 2" descr="D:\архив\ФОТОГРАФИИ\Изображение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5736" y="2605881"/>
            <a:ext cx="3843528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35731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1 </a:t>
            </a:r>
            <a:r>
              <a:rPr lang="ru-RU" sz="1600" i="1" dirty="0" smtClean="0"/>
              <a:t>июля 1945 года в Вознесенке открываются пионерские лагеря, а 25 июня в Венгерово начинает работать детская оздоровительная площадка.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В </a:t>
            </a:r>
            <a:r>
              <a:rPr lang="ru-RU" sz="1600" i="1" dirty="0" smtClean="0"/>
              <a:t>пионерских лагерях и на детской площадке отдохнули 200 детей бойцов и командиров Красной Армии, инвалидов Отечественной войны и многосемейных.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Picture 2" descr="D:\архив\ФОТОГРАФИИ\Пионерский лагер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71046"/>
            <a:ext cx="6143668" cy="427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357718" cy="21431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Большинство детей военного времени были отмечены заслуженными наградами за свой нелегкий труд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23462"/>
            <a:ext cx="4138642" cy="267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4050370" cy="535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86834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642918"/>
            <a:ext cx="4857784" cy="5483245"/>
          </a:xfrm>
        </p:spPr>
        <p:txBody>
          <a:bodyPr>
            <a:noAutofit/>
          </a:bodyPr>
          <a:lstStyle/>
          <a:p>
            <a:r>
              <a:rPr lang="ru-RU" dirty="0" smtClean="0"/>
              <a:t>За </a:t>
            </a:r>
            <a:r>
              <a:rPr lang="ru-RU" dirty="0"/>
              <a:t>1941-1942 учебный </a:t>
            </a:r>
            <a:r>
              <a:rPr lang="ru-RU" dirty="0" smtClean="0"/>
              <a:t>год в Венгеровском районе  </a:t>
            </a:r>
            <a:r>
              <a:rPr lang="ru-RU" dirty="0"/>
              <a:t>из школьников подготовлено 106 трактористов, 100 комбайнеров, тысячи учеников обучено сельскохозяйственным работам. Руками учеников собрано 51,5 тонн металлолома, отправлено в действующую армию 149 посылок и 7645 рублей денег. </a:t>
            </a:r>
          </a:p>
        </p:txBody>
      </p:sp>
      <p:pic>
        <p:nvPicPr>
          <p:cNvPr id="1026" name="Picture 2" descr="C:\Documents and Settings\user\Рабочий стол\AIZK3FTCAPL97POCAHITA6BCAE2HGZ1CAFFEIRECA50N3FZCAPZRX52CAYAZ622CAQOMH6QCAJBAILMCA28AXFNCAH0ANZ9CACC6IKGCAOI0LQ9CANQSZ78CAY8UDFMCATLSZDRCAKZEOO1CA38X9B2CA5KF3G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0714" y="2000240"/>
            <a:ext cx="320613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319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Дети войны, стали </a:t>
            </a:r>
            <a:r>
              <a:rPr lang="ru-RU" sz="1800" dirty="0" smtClean="0"/>
              <a:t>собственной памяти старше мы.</a:t>
            </a:r>
            <a:br>
              <a:rPr lang="ru-RU" sz="1800" dirty="0" smtClean="0"/>
            </a:br>
            <a:r>
              <a:rPr lang="ru-RU" sz="1800" dirty="0" smtClean="0"/>
              <a:t>Наши </a:t>
            </a:r>
            <a:r>
              <a:rPr lang="ru-RU" sz="1800" dirty="0" smtClean="0"/>
              <a:t>сыны, этой </a:t>
            </a:r>
            <a:r>
              <a:rPr lang="ru-RU" sz="1800" dirty="0" smtClean="0"/>
              <a:t>страшной войны не видавшие,</a:t>
            </a:r>
            <a:br>
              <a:rPr lang="ru-RU" sz="1800" dirty="0" smtClean="0"/>
            </a:br>
            <a:r>
              <a:rPr lang="ru-RU" sz="1800" dirty="0" smtClean="0"/>
              <a:t>Пусть счастливыми будут </a:t>
            </a:r>
            <a:r>
              <a:rPr lang="ru-RU" sz="1800" dirty="0" smtClean="0"/>
              <a:t>людьми! Мир </a:t>
            </a:r>
            <a:r>
              <a:rPr lang="ru-RU" sz="1800" dirty="0" smtClean="0"/>
              <a:t>их дому! Да сбудется </a:t>
            </a:r>
            <a:r>
              <a:rPr lang="ru-RU" sz="1600" dirty="0" smtClean="0"/>
              <a:t>мир!!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42" y="1600200"/>
            <a:ext cx="34633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404" y="1600200"/>
            <a:ext cx="33201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29697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Каких </a:t>
            </a:r>
            <a:r>
              <a:rPr lang="ru-RU" sz="2200" dirty="0" smtClean="0"/>
              <a:t>несчастий и какой тоски </a:t>
            </a:r>
            <a:br>
              <a:rPr lang="ru-RU" sz="2200" dirty="0" smtClean="0"/>
            </a:br>
            <a:r>
              <a:rPr lang="ru-RU" sz="2200" dirty="0" smtClean="0"/>
              <a:t>Вкусило наше пасмурное детство... </a:t>
            </a:r>
            <a:br>
              <a:rPr lang="ru-RU" sz="2200" dirty="0" smtClean="0"/>
            </a:br>
            <a:r>
              <a:rPr lang="ru-RU" sz="2200" dirty="0" smtClean="0"/>
              <a:t>Росли в жестоких играх босяки, </a:t>
            </a:r>
            <a:br>
              <a:rPr lang="ru-RU" sz="2200" dirty="0" smtClean="0"/>
            </a:br>
            <a:r>
              <a:rPr lang="ru-RU" sz="2200" dirty="0" smtClean="0"/>
              <a:t>Весь тыл отцовский получив в наследство</a:t>
            </a:r>
            <a:r>
              <a:rPr lang="ru-RU" sz="1200" dirty="0" smtClean="0"/>
              <a:t>.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5" y="1600200"/>
            <a:ext cx="34337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053" y="1600200"/>
            <a:ext cx="35188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Над </a:t>
            </a:r>
            <a:r>
              <a:rPr lang="ru-RU" sz="2200" dirty="0" smtClean="0"/>
              <a:t>вьюгами и стужами седыми</a:t>
            </a:r>
            <a:br>
              <a:rPr lang="ru-RU" sz="2200" dirty="0" smtClean="0"/>
            </a:br>
            <a:r>
              <a:rPr lang="ru-RU" sz="2200" dirty="0" smtClean="0"/>
              <a:t>Вновь торжествует юная весна!</a:t>
            </a:r>
            <a:br>
              <a:rPr lang="ru-RU" sz="2200" dirty="0" smtClean="0"/>
            </a:br>
            <a:r>
              <a:rPr lang="ru-RU" sz="2200" dirty="0" smtClean="0"/>
              <a:t>И как огонь с водой несовместимы,</a:t>
            </a:r>
            <a:br>
              <a:rPr lang="ru-RU" sz="2200" dirty="0" smtClean="0"/>
            </a:br>
            <a:r>
              <a:rPr lang="ru-RU" sz="2200" dirty="0" smtClean="0"/>
              <a:t>Несовместимы дети и война!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24" y="1600200"/>
            <a:ext cx="34237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869" y="1600200"/>
            <a:ext cx="33932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86847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i="1" dirty="0" smtClean="0"/>
              <a:t>Комсомольцы и молодёжь устраивали воскресники, собирали металлолом, лекарственные травы, работали в поле.</a:t>
            </a:r>
            <a:br>
              <a:rPr lang="ru-RU" sz="2700" b="1" i="1" dirty="0" smtClean="0"/>
            </a:br>
            <a:endParaRPr lang="ru-RU" sz="27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3116"/>
            <a:ext cx="4643470" cy="39830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Распоряжением исполкома №23 от 22 августа 1941 года  только на территорию 2-Сибирцевского сельсовета было направлено 10 человек  из детского приёмника для трудоустройства в колхозах.</a:t>
            </a:r>
          </a:p>
          <a:p>
            <a:endParaRPr lang="ru-RU" dirty="0"/>
          </a:p>
        </p:txBody>
      </p:sp>
      <p:pic>
        <p:nvPicPr>
          <p:cNvPr id="2050" name="Picture 2" descr="C:\Documents and Settings\user\Рабочий стол\A94J3ULCAR4IZMHCAR7B7Y8CAWV1D98CA3DJ2S3CAMRRQQ1CAMSYF1FCA23VV73CAN9VUKFCA5ZXF2KCAXLDGLKCAA2M17SCABH4AAFCA11A6SZCASSXXSHCASYKXINCAW1U5BMCAJ972EYCAX41YDACA999BB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13715" y="3143248"/>
            <a:ext cx="348242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8358246" cy="12271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 помощь труженикам Венгеровского района прибывали переселенцы: ленинградцы, белорусы, немцы 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1714488"/>
            <a:ext cx="4143404" cy="46371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286148" cy="475280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027" name="Picture 3" descr="C:\Documents and Settings\user\Рабочий стол\i[6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2643206" cy="2446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i[3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86256"/>
            <a:ext cx="2928958" cy="2196719"/>
          </a:xfrm>
          <a:prstGeom prst="round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12520"/>
            <a:ext cx="3600635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Среди них подавляющее </a:t>
            </a:r>
            <a:r>
              <a:rPr lang="ru-RU" sz="2800" dirty="0" smtClean="0"/>
              <a:t>большинство - </a:t>
            </a:r>
            <a:r>
              <a:rPr lang="ru-RU" sz="2800" dirty="0" smtClean="0"/>
              <a:t>женщины и подростки.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35112"/>
            <a:ext cx="4140230" cy="5322888"/>
          </a:xfrm>
        </p:spPr>
        <p:txBody>
          <a:bodyPr/>
          <a:lstStyle/>
          <a:p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65131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10826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Трудоустройство детей и подростков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736"/>
            <a:ext cx="2571768" cy="395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928934"/>
            <a:ext cx="244951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857232"/>
            <a:ext cx="32861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 состоянию на 20 марта 1943 года в  Венгеровском районе было расселено 495 семей немцев, что составило 1907 человек. Среди них детей до 16 лет – 1102 человека.</a:t>
            </a:r>
          </a:p>
          <a:p>
            <a:pPr algn="just"/>
            <a:r>
              <a:rPr lang="ru-RU" sz="2400" dirty="0" smtClean="0"/>
              <a:t>Местное население плохо относилось к немцам. За ними надолго сохранились обидные клички «западники».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сельскохозяйственные работы было </a:t>
            </a:r>
            <a:r>
              <a:rPr lang="ru-RU" sz="2800" dirty="0" smtClean="0"/>
              <a:t>мобилизовано </a:t>
            </a:r>
            <a:r>
              <a:rPr lang="ru-RU" sz="2800" dirty="0" smtClean="0"/>
              <a:t>все трудоспособное население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1365" y="1600200"/>
            <a:ext cx="28702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19744" y="1600200"/>
            <a:ext cx="30955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643570" cy="30003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Дети изо всех сил помогали взрослым во всех делах. Многие документы нашего архива рассказывают о том, как помогали взрослым </a:t>
            </a:r>
            <a:r>
              <a:rPr lang="ru-RU" sz="2800" dirty="0" smtClean="0"/>
              <a:t>ребята на трудовом фронте  </a:t>
            </a:r>
            <a:r>
              <a:rPr lang="ru-RU" sz="2800" dirty="0" smtClean="0"/>
              <a:t>в борьбе против общего врага: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42918"/>
            <a:ext cx="1785950" cy="531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643314"/>
            <a:ext cx="3919288" cy="192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Тяжело приходилось подросткам — мальчишкам и девчонкам 11–15 лет, которые выполняли мужскую работу, заменяя отцов, братьев, ушедших на фронт. Их фронт был в колхозе.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643050"/>
            <a:ext cx="3286148" cy="22145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just"/>
            <a:r>
              <a:rPr lang="ru-RU" sz="6400" dirty="0" smtClean="0"/>
              <a:t>Школьники деревни Красноярка организованно под руководством учительницы Ксении Тищенко вышли на поля колхоза собирать колосья. 8 августа 1942 года они собрали и связали 120  снопов, что </a:t>
            </a:r>
            <a:r>
              <a:rPr lang="ru-RU" sz="6400" dirty="0" smtClean="0"/>
              <a:t>составило, </a:t>
            </a:r>
            <a:r>
              <a:rPr lang="ru-RU" sz="6400" dirty="0" smtClean="0"/>
              <a:t>примерно, 10 пудов хлеба.</a:t>
            </a:r>
          </a:p>
          <a:p>
            <a:endParaRPr lang="ru-RU" sz="6400" dirty="0" smtClean="0"/>
          </a:p>
          <a:p>
            <a:endParaRPr lang="ru-RU" sz="6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500594" cy="3757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dirty="0" smtClean="0"/>
              <a:t>На собрании пионерского актива Венгеровской средней, неполной средней и </a:t>
            </a:r>
            <a:r>
              <a:rPr lang="ru-RU" sz="1600" dirty="0" err="1" smtClean="0"/>
              <a:t>Ново-Тартасской</a:t>
            </a:r>
            <a:r>
              <a:rPr lang="ru-RU" sz="1600" dirty="0" smtClean="0"/>
              <a:t> школ 21 мая 1942 года  было решено: </a:t>
            </a:r>
          </a:p>
          <a:p>
            <a:pPr algn="just"/>
            <a:r>
              <a:rPr lang="ru-RU" sz="1600" dirty="0" smtClean="0"/>
              <a:t>Каждый пионер и школьник должен посеять красноармейскую полоску земли и собранный урожай сдать в фонд обороны.</a:t>
            </a:r>
          </a:p>
          <a:p>
            <a:pPr algn="just"/>
            <a:r>
              <a:rPr lang="ru-RU" sz="1600" dirty="0" smtClean="0"/>
              <a:t>Собрать яиц, посадить наседок и выращенных птиц сдать для Красной Армии.</a:t>
            </a:r>
          </a:p>
          <a:p>
            <a:pPr algn="just"/>
            <a:r>
              <a:rPr lang="ru-RU" sz="1600" dirty="0" smtClean="0"/>
              <a:t>Организовать звенья по сбору лекарственных растений.</a:t>
            </a:r>
          </a:p>
          <a:p>
            <a:pPr algn="just"/>
            <a:r>
              <a:rPr lang="ru-RU" sz="1600" dirty="0" smtClean="0"/>
              <a:t>Создать рыболовецкие бригады и оказать помощь колхозам в организации общественного питания.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572008"/>
            <a:ext cx="378621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Ученики </a:t>
            </a:r>
            <a:r>
              <a:rPr lang="ru-RU" dirty="0" err="1" smtClean="0"/>
              <a:t>Меньшиковской</a:t>
            </a:r>
            <a:r>
              <a:rPr lang="ru-RU" dirty="0" smtClean="0"/>
              <a:t> школы собрали около 2,5 центнеров металлолома и вырученные деньги сдали в фонд обороны.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1208</Words>
  <Application>Microsoft Office PowerPoint</Application>
  <PresentationFormat>Экран (4:3)</PresentationFormat>
  <Paragraphs>73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Детство, опаленное войной</vt:lpstr>
      <vt:lpstr>   </vt:lpstr>
      <vt:lpstr> Комсомольцы и молодёжь устраивали воскресники, собирали металлолом, лекарственные травы, работали в поле. </vt:lpstr>
      <vt:lpstr>В помощь труженикам Венгеровского района прибывали переселенцы: ленинградцы, белорусы, немцы …</vt:lpstr>
      <vt:lpstr>Среди них подавляющее большинство - женщины и подростки.</vt:lpstr>
      <vt:lpstr>Трудоустройство детей и подростков</vt:lpstr>
      <vt:lpstr>На сельскохозяйственные работы было мобилизовано все трудоспособное население</vt:lpstr>
      <vt:lpstr>Дети изо всех сил помогали взрослым во всех делах. Многие документы нашего архива рассказывают о том, как помогали взрослым ребята на трудовом фронте  в борьбе против общего врага: </vt:lpstr>
      <vt:lpstr>Тяжело приходилось подросткам — мальчишкам и девчонкам 11–15 лет, которые выполняли мужскую работу, заменяя отцов, братьев, ушедших на фронт. Их фронт был в колхозе. </vt:lpstr>
      <vt:lpstr>Где родился, там и пригодился…</vt:lpstr>
      <vt:lpstr>В помощь сельчанам</vt:lpstr>
      <vt:lpstr>В дни войны ребята собрали тысячи тонн дикорастущих полезных растений. За последние два года более 50% всего заготовленного дикорастущего сырья собрано пионерами и школьниками</vt:lpstr>
      <vt:lpstr>     Детдома в районе</vt:lpstr>
      <vt:lpstr>2-Сибирцевский детский дом</vt:lpstr>
      <vt:lpstr>Вознесенский детский дом</vt:lpstr>
      <vt:lpstr>Ключевской детский дом</vt:lpstr>
      <vt:lpstr>Школьникам не хватало учебников, не было чернил, бумаги, поэтому писали на амбарных и старых книгах между строк</vt:lpstr>
      <vt:lpstr> 1 июля 1945 года в Вознесенке открываются пионерские лагеря, а 25 июня в Венгерово начинает работать детская оздоровительная площадка.  В пионерских лагерях и на детской площадке отдохнули 200 детей бойцов и командиров Красной Армии, инвалидов Отечественной войны и многосемейных. </vt:lpstr>
      <vt:lpstr>  Большинство детей военного времени были отмечены заслуженными наградами за свой нелегкий труд</vt:lpstr>
      <vt:lpstr>  Дети войны, стали собственной памяти старше мы. Наши сыны, этой страшной войны не видавшие, Пусть счастливыми будут людьми! Мир их дому! Да сбудется мир!! </vt:lpstr>
      <vt:lpstr> Каких несчастий и какой тоски  Вкусило наше пасмурное детство...  Росли в жестоких играх босяки,  Весь тыл отцовский получив в наследство.   </vt:lpstr>
      <vt:lpstr>      Над вьюгами и стужами седыми Вновь торжествует юная весна! И как огонь с водой несовместимы, Несовместимы дети и война!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</dc:title>
  <dc:creator>user</dc:creator>
  <cp:lastModifiedBy>user</cp:lastModifiedBy>
  <cp:revision>119</cp:revision>
  <dcterms:created xsi:type="dcterms:W3CDTF">2015-05-15T08:26:55Z</dcterms:created>
  <dcterms:modified xsi:type="dcterms:W3CDTF">2015-05-20T07:28:47Z</dcterms:modified>
</cp:coreProperties>
</file>