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57" r:id="rId10"/>
    <p:sldId id="276" r:id="rId11"/>
    <p:sldId id="273" r:id="rId12"/>
    <p:sldId id="271" r:id="rId13"/>
    <p:sldId id="272" r:id="rId14"/>
    <p:sldId id="277" r:id="rId15"/>
    <p:sldId id="278" r:id="rId16"/>
    <p:sldId id="279" r:id="rId17"/>
    <p:sldId id="28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Исполненные запросы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1451</c:v>
                </c:pt>
                <c:pt idx="1">
                  <c:v>1380</c:v>
                </c:pt>
                <c:pt idx="2">
                  <c:v>1252</c:v>
                </c:pt>
                <c:pt idx="3">
                  <c:v>1217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370491882959075"/>
          <c:y val="3.0831228624714855E-2"/>
          <c:w val="0.77179279673374179"/>
          <c:h val="0.815746615692616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799</c:v>
                </c:pt>
                <c:pt idx="2">
                  <c:v>819</c:v>
                </c:pt>
                <c:pt idx="3">
                  <c:v>847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820</c:v>
                </c:pt>
                <c:pt idx="2">
                  <c:v>2268</c:v>
                </c:pt>
                <c:pt idx="3">
                  <c:v>3284</c:v>
                </c:pt>
              </c:numCache>
            </c:numRef>
          </c:val>
        </c:ser>
        <c:shape val="cylinder"/>
        <c:axId val="83570688"/>
        <c:axId val="83572224"/>
        <c:axId val="0"/>
      </c:bar3DChart>
      <c:catAx>
        <c:axId val="83570688"/>
        <c:scaling>
          <c:orientation val="minMax"/>
        </c:scaling>
        <c:axPos val="b"/>
        <c:tickLblPos val="nextTo"/>
        <c:crossAx val="83572224"/>
        <c:crosses val="autoZero"/>
        <c:auto val="1"/>
        <c:lblAlgn val="ctr"/>
        <c:lblOffset val="100"/>
      </c:catAx>
      <c:valAx>
        <c:axId val="83572224"/>
        <c:scaling>
          <c:orientation val="minMax"/>
        </c:scaling>
        <c:axPos val="l"/>
        <c:majorGridlines/>
        <c:numFmt formatCode="General" sourceLinked="1"/>
        <c:tickLblPos val="nextTo"/>
        <c:crossAx val="835706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side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sideWall>
    <c:backWall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Объем единиц хранения</c:v>
                </c:pt>
              </c:strCache>
            </c:strRef>
          </c:tx>
          <c:dLbls>
            <c:showVal val="1"/>
          </c:dLbls>
          <c:cat>
            <c:strRef>
              <c:f>Лист1!$B$1:$E$1</c:f>
              <c:strCache>
                <c:ptCount val="4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35600</c:v>
                </c:pt>
                <c:pt idx="1">
                  <c:v>36639</c:v>
                </c:pt>
                <c:pt idx="2">
                  <c:v>36727</c:v>
                </c:pt>
                <c:pt idx="3">
                  <c:v>37770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</c:strCache>
            </c:strRef>
          </c:tx>
          <c:cat>
            <c:strRef>
              <c:f>Лист1!$B$1:$E$1</c:f>
              <c:strCache>
                <c:ptCount val="4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Лист1!$B$3:$E$3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</c:strCache>
            </c:strRef>
          </c:tx>
          <c:cat>
            <c:strRef>
              <c:f>Лист1!$B$1:$E$1</c:f>
              <c:strCache>
                <c:ptCount val="4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Лист1!$B$4:$E$4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</c:strCache>
            </c:strRef>
          </c:tx>
          <c:cat>
            <c:strRef>
              <c:f>Лист1!$B$1:$E$1</c:f>
              <c:strCache>
                <c:ptCount val="4"/>
                <c:pt idx="0">
                  <c:v>2011 год</c:v>
                </c:pt>
                <c:pt idx="1">
                  <c:v>2012 год</c:v>
                </c:pt>
                <c:pt idx="2">
                  <c:v>2013 год</c:v>
                </c:pt>
                <c:pt idx="3">
                  <c:v>2014 год</c:v>
                </c:pt>
              </c:strCache>
            </c:strRef>
          </c:cat>
          <c:val>
            <c:numRef>
              <c:f>Лист1!$B$5:$E$5</c:f>
              <c:numCache>
                <c:formatCode>General</c:formatCode>
                <c:ptCount val="4"/>
              </c:numCache>
            </c:numRef>
          </c:val>
        </c:ser>
        <c:shape val="cylinder"/>
        <c:axId val="56909824"/>
        <c:axId val="56911360"/>
        <c:axId val="0"/>
      </c:bar3DChart>
      <c:catAx>
        <c:axId val="56909824"/>
        <c:scaling>
          <c:orientation val="minMax"/>
        </c:scaling>
        <c:axPos val="b"/>
        <c:numFmt formatCode="0%" sourceLinked="1"/>
        <c:tickLblPos val="nextTo"/>
        <c:crossAx val="56911360"/>
        <c:crosses val="autoZero"/>
        <c:auto val="1"/>
        <c:lblAlgn val="ctr"/>
        <c:lblOffset val="100"/>
      </c:catAx>
      <c:valAx>
        <c:axId val="56911360"/>
        <c:scaling>
          <c:orientation val="minMax"/>
        </c:scaling>
        <c:axPos val="l"/>
        <c:numFmt formatCode="General" sourceLinked="1"/>
        <c:tickLblPos val="nextTo"/>
        <c:crossAx val="56909824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29F2D-3982-4A1F-81C8-FC4A5E5AE88B}" type="datetimeFigureOut">
              <a:rPr lang="ru-RU" smtClean="0"/>
              <a:pPr/>
              <a:t>26.12.2014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7F787-540B-4CE1-974E-AB029D438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arxivenger@ngs.r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642919"/>
            <a:ext cx="7315224" cy="20717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Отдел архивной службы администрации Венгеровского района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860" y="3143248"/>
            <a:ext cx="6400800" cy="2214578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ru-RU" dirty="0">
                <a:latin typeface="Arial Black" pitchFamily="34" charset="0"/>
              </a:rPr>
              <a:t>Венгеровский район – один из самых отдаленных от Новосибирска: в пути до Венгерова из областного центра придется преодолеть более 450 километров. Район является одним из самых крупных в Новосибирской области, занимая площадь более чем в 638 тысяч гектаров. </a:t>
            </a:r>
          </a:p>
          <a:p>
            <a:pPr>
              <a:lnSpc>
                <a:spcPct val="80000"/>
              </a:lnSpc>
              <a:defRPr/>
            </a:pPr>
            <a:r>
              <a:rPr lang="ru-RU" dirty="0">
                <a:latin typeface="Arial Black" pitchFamily="34" charset="0"/>
              </a:rPr>
              <a:t>Значительную площадь района занимают озера, наиболее крупные – </a:t>
            </a:r>
            <a:r>
              <a:rPr lang="ru-RU" dirty="0" err="1">
                <a:latin typeface="Arial Black" pitchFamily="34" charset="0"/>
              </a:rPr>
              <a:t>Тюсьмень</a:t>
            </a:r>
            <a:r>
              <a:rPr lang="ru-RU" dirty="0">
                <a:latin typeface="Arial Black" pitchFamily="34" charset="0"/>
              </a:rPr>
              <a:t> и </a:t>
            </a:r>
            <a:r>
              <a:rPr lang="ru-RU" dirty="0" err="1">
                <a:latin typeface="Arial Black" pitchFamily="34" charset="0"/>
              </a:rPr>
              <a:t>Байдово</a:t>
            </a:r>
            <a:r>
              <a:rPr lang="ru-RU" dirty="0">
                <a:latin typeface="Arial Black" pitchFamily="34" charset="0"/>
              </a:rPr>
              <a:t>.  В северной и северо-восточной частях расположены сфагновые болота (</a:t>
            </a:r>
            <a:r>
              <a:rPr lang="ru-RU" dirty="0" err="1">
                <a:latin typeface="Arial Black" pitchFamily="34" charset="0"/>
              </a:rPr>
              <a:t>рямы</a:t>
            </a:r>
            <a:r>
              <a:rPr lang="ru-RU" dirty="0">
                <a:latin typeface="Arial Black" pitchFamily="34" charset="0"/>
              </a:rPr>
              <a:t>), покрытые мелким сосняком и ягодниками клюквы, морошки и голубики, что способствует сбору дикоросов на территории Венгеровского района. </a:t>
            </a:r>
          </a:p>
          <a:p>
            <a:endParaRPr lang="ru-RU" dirty="0"/>
          </a:p>
        </p:txBody>
      </p:sp>
      <p:pic>
        <p:nvPicPr>
          <p:cNvPr id="4" name="Picture 4" descr="Изображение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357158" y="2428868"/>
            <a:ext cx="199231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3050"/>
            <a:ext cx="7786742" cy="20843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Акцент в работе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венгеровских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архивистов сделан на учет документов, исполнение социально-правовых запросов граждан и работу с организациями – источниками комплектования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2357430"/>
            <a:ext cx="5286412" cy="4197361"/>
          </a:xfrm>
        </p:spPr>
        <p:txBody>
          <a:bodyPr/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В списке источников комплектования – 88 организаций: муниципальные органы власти, предприятия сельскохозяйственного профиля, редакция районной газеты, ГБУЗ НСО  Венгеровская ЦРБ, а также территориальные органы федеральных структур исполнительной власти. </a:t>
            </a:r>
          </a:p>
          <a:p>
            <a:endParaRPr lang="ru-RU" dirty="0"/>
          </a:p>
        </p:txBody>
      </p:sp>
      <p:pic>
        <p:nvPicPr>
          <p:cNvPr id="34818" name="Picture 2" descr="C:\Documents and Settings\user\Мои документы\Мои рисунки\Безымянный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38790" y="2786058"/>
            <a:ext cx="3048022" cy="26432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Исполнение социально-правовых и тематических запросов</a:t>
            </a:r>
            <a:endParaRPr lang="ru-RU" sz="2400" b="1" i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00100" y="428605"/>
            <a:ext cx="7358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Количество оцифрованных единиц хранения, в т.ч. фотодокументов за 2012-2014 годы</a:t>
            </a:r>
            <a:endParaRPr lang="ru-RU" sz="28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Количество фондов – 173, общее количество единиц хранения – 37770</a:t>
            </a:r>
            <a:br>
              <a:rPr lang="ru-RU" sz="2400" dirty="0" smtClean="0"/>
            </a:br>
            <a:r>
              <a:rPr lang="ru-RU" sz="2400" dirty="0" smtClean="0"/>
              <a:t>Динамика изменений в объеме единиц хранения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5286412" cy="179704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Специалисты отдела активно пропагандируют архивные документы -  оформляют традиционные и электронные выставки</a:t>
            </a:r>
            <a:endParaRPr lang="ru-RU" sz="2400" dirty="0"/>
          </a:p>
        </p:txBody>
      </p:sp>
      <p:pic>
        <p:nvPicPr>
          <p:cNvPr id="33794" name="Picture 2" descr="C:\Documents and Settings\user\Рабочий стол\Презентация архива\Выставк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4584" y="2143116"/>
            <a:ext cx="305397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Documents and Settings\user\Рабочий стол\Фото\IMG_25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28604"/>
            <a:ext cx="3000364" cy="425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Documents and Settings\user\Рабочий стол\Фото\IMG_26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000240"/>
            <a:ext cx="2928958" cy="3905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Documents and Settings\user\Мои документы\Мои рисунки\Безымянный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5" y="4691785"/>
            <a:ext cx="3071833" cy="2166215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Публикуют статьи в районной газете, на сайте администрации Венгеровского района</a:t>
            </a:r>
            <a:r>
              <a:rPr lang="ru-RU" sz="1600" dirty="0" smtClean="0"/>
              <a:t>,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 flipV="1">
            <a:off x="4429124" y="1554481"/>
            <a:ext cx="4257676" cy="4571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6429356" y="3018503"/>
          <a:ext cx="2714644" cy="3839497"/>
        </p:xfrm>
        <a:graphic>
          <a:graphicData uri="http://schemas.openxmlformats.org/presentationml/2006/ole">
            <p:oleObj spid="_x0000_s35842" name="Acrobat Document" r:id="rId3" imgW="8019898" imgH="11344046" progId="AcroExch.Document.7">
              <p:embed/>
            </p:oleObj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28596" y="1571612"/>
          <a:ext cx="2873375" cy="4064000"/>
        </p:xfrm>
        <a:graphic>
          <a:graphicData uri="http://schemas.openxmlformats.org/presentationml/2006/ole">
            <p:oleObj spid="_x0000_s35843" name="Acrobat Document" r:id="rId4" imgW="8019898" imgH="11344046" progId="AcroExch.Document.7">
              <p:embed/>
            </p:oleObj>
          </a:graphicData>
        </a:graphic>
      </p:graphicFrame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3428992" y="1928802"/>
          <a:ext cx="2873375" cy="4064000"/>
        </p:xfrm>
        <a:graphic>
          <a:graphicData uri="http://schemas.openxmlformats.org/presentationml/2006/ole">
            <p:oleObj spid="_x0000_s35844" name="Acrobat Document" r:id="rId5" imgW="8019898" imgH="11344046" progId="AcroExch.Document.7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i="1" dirty="0" smtClean="0"/>
              <a:t>Информационные </a:t>
            </a:r>
            <a:r>
              <a:rPr lang="ru-RU" sz="2400" i="1" dirty="0" smtClean="0"/>
              <a:t>материалы, подготовленные архивистами , </a:t>
            </a:r>
            <a:r>
              <a:rPr lang="ru-RU" sz="2400" i="1" dirty="0" smtClean="0"/>
              <a:t>являются составной частью книжных изданий, крупицами воссоздают историю Венгеровского (Спасского) района</a:t>
            </a:r>
            <a:endParaRPr lang="ru-RU" sz="2400" i="1" dirty="0"/>
          </a:p>
        </p:txBody>
      </p:sp>
      <p:pic>
        <p:nvPicPr>
          <p:cNvPr id="47106" name="Picture 2" descr="C:\Documents and Settings\user\Рабочий стол\IMG_26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571744"/>
            <a:ext cx="3048000" cy="4064000"/>
          </a:xfrm>
          <a:prstGeom prst="rect">
            <a:avLst/>
          </a:prstGeom>
          <a:noFill/>
        </p:spPr>
      </p:pic>
      <p:pic>
        <p:nvPicPr>
          <p:cNvPr id="47107" name="Picture 3" descr="C:\Documents and Settings\user\Рабочий стол\Фото\IMG_26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500174"/>
            <a:ext cx="2875995" cy="4079425"/>
          </a:xfrm>
          <a:prstGeom prst="rect">
            <a:avLst/>
          </a:prstGeom>
          <a:noFill/>
        </p:spPr>
      </p:pic>
      <p:pic>
        <p:nvPicPr>
          <p:cNvPr id="47108" name="Picture 4" descr="C:\Documents and Settings\user\Рабочий стол\Фото\IMG_26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7" y="2643182"/>
            <a:ext cx="2835343" cy="399256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Специалисты отдела архивной службы Венгеровского района  успешно выполняют поставленные задачи и хранят документальное историческое наследие района</a:t>
            </a:r>
            <a:endParaRPr lang="ru-RU" sz="2800" dirty="0"/>
          </a:p>
        </p:txBody>
      </p:sp>
      <p:pic>
        <p:nvPicPr>
          <p:cNvPr id="48130" name="Picture 2" descr="C:\Documents and Settings\user\Рабочий стол\Фото\DSC00639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629958"/>
            <a:ext cx="2419586" cy="227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1" name="Picture 3" descr="C:\Documents and Settings\user\Рабочий стол\Презентация архива\Архив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2349444"/>
            <a:ext cx="4680213" cy="350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214942" y="4357694"/>
            <a:ext cx="37147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«Об архивах всегда говоришь с волнением…, к архиву подходишь, как к бережному морю, каждая капля которого несет в себе изумительное открытие, если не уставая и умеючи искать его»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                                           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М.В.Нечкина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академик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500702"/>
            <a:ext cx="4143404" cy="857256"/>
          </a:xfrm>
        </p:spPr>
        <p:txBody>
          <a:bodyPr>
            <a:normAutofit/>
          </a:bodyPr>
          <a:lstStyle/>
          <a:p>
            <a:r>
              <a:rPr lang="ru-RU" sz="1400" dirty="0" err="1" smtClean="0"/>
              <a:t>Плетенкина</a:t>
            </a:r>
            <a:r>
              <a:rPr lang="ru-RU" sz="1400" dirty="0" smtClean="0"/>
              <a:t> Наталья Николаевна, начальник отдела</a:t>
            </a: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785794"/>
            <a:ext cx="4071966" cy="5857916"/>
          </a:xfrm>
        </p:spPr>
        <p:txBody>
          <a:bodyPr>
            <a:noAutofit/>
          </a:bodyPr>
          <a:lstStyle/>
          <a:p>
            <a:r>
              <a:rPr lang="ru-RU" sz="1600" b="1" i="1" dirty="0"/>
              <a:t>Отдел архивной службы администрации Венгеровского района</a:t>
            </a:r>
            <a:r>
              <a:rPr lang="ru-RU" sz="1600" dirty="0"/>
              <a:t> </a:t>
            </a:r>
          </a:p>
          <a:p>
            <a:r>
              <a:rPr lang="ru-RU" sz="1600" dirty="0"/>
              <a:t>Расположен по адресу: 632240 Новосибирская область с.Венгерово</a:t>
            </a:r>
            <a:br>
              <a:rPr lang="ru-RU" sz="1600" dirty="0"/>
            </a:br>
            <a:r>
              <a:rPr lang="ru-RU" sz="1600" dirty="0"/>
              <a:t> ул.Ленина, 68</a:t>
            </a:r>
          </a:p>
          <a:p>
            <a:r>
              <a:rPr lang="ru-RU" sz="1600" dirty="0"/>
              <a:t>телефон: 8-383-69-21367</a:t>
            </a:r>
          </a:p>
          <a:p>
            <a:r>
              <a:rPr lang="ru-RU" sz="1600" dirty="0"/>
              <a:t>электронный адрес: </a:t>
            </a:r>
            <a:r>
              <a:rPr lang="ru-RU" sz="1600" dirty="0" err="1">
                <a:hlinkClick r:id="rId2"/>
              </a:rPr>
              <a:t>arxivenger@ngs.ru</a:t>
            </a:r>
            <a:endParaRPr lang="ru-RU" sz="1600" dirty="0"/>
          </a:p>
          <a:p>
            <a:r>
              <a:rPr lang="ru-RU" sz="1600" dirty="0"/>
              <a:t>Начальник отдела: </a:t>
            </a:r>
            <a:r>
              <a:rPr lang="ru-RU" sz="1600" dirty="0" err="1"/>
              <a:t>Плетенкина</a:t>
            </a:r>
            <a:r>
              <a:rPr lang="ru-RU" sz="1600" dirty="0"/>
              <a:t> Наталья Николаевна</a:t>
            </a:r>
          </a:p>
          <a:p>
            <a:r>
              <a:rPr lang="ru-RU" sz="1600" dirty="0"/>
              <a:t>Специалисты 1 разряда: </a:t>
            </a:r>
          </a:p>
          <a:p>
            <a:r>
              <a:rPr lang="ru-RU" sz="1600" dirty="0"/>
              <a:t>Носенко Ольга Алексеевна, </a:t>
            </a:r>
          </a:p>
          <a:p>
            <a:r>
              <a:rPr lang="ru-RU" sz="1600" dirty="0"/>
              <a:t>Лукьянова Вера Владимировна</a:t>
            </a:r>
          </a:p>
          <a:p>
            <a:r>
              <a:rPr lang="ru-RU" sz="1600" b="1" dirty="0"/>
              <a:t>График работы отдела:</a:t>
            </a:r>
            <a:endParaRPr lang="ru-RU" sz="1600" dirty="0"/>
          </a:p>
          <a:p>
            <a:r>
              <a:rPr lang="ru-RU" sz="1600" dirty="0"/>
              <a:t>Понедельник-пятница с 09.00 до 17.00</a:t>
            </a:r>
          </a:p>
          <a:p>
            <a:r>
              <a:rPr lang="ru-RU" sz="1600" dirty="0"/>
              <a:t>Перерыв на обед: с 13.00 до 14.00</a:t>
            </a:r>
          </a:p>
          <a:p>
            <a:r>
              <a:rPr lang="ru-RU" sz="1600" dirty="0"/>
              <a:t>Выходные дни: суббота, воскресенье</a:t>
            </a:r>
          </a:p>
          <a:p>
            <a:r>
              <a:rPr lang="ru-RU" sz="1600" dirty="0"/>
              <a:t>Приемные дни: понедельник, вторник, пятница​</a:t>
            </a:r>
            <a:br>
              <a:rPr lang="ru-RU" sz="1600" dirty="0"/>
            </a:br>
            <a:endParaRPr lang="ru-RU" sz="1600" dirty="0"/>
          </a:p>
          <a:p>
            <a:endParaRPr lang="ru-RU" sz="1600" dirty="0"/>
          </a:p>
        </p:txBody>
      </p:sp>
      <p:pic>
        <p:nvPicPr>
          <p:cNvPr id="1026" name="Picture 2" descr="C:\Documents and Settings\user\Рабочий стол\Презентация архива\IMG_90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5"/>
            <a:ext cx="3419610" cy="460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439850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>Во всём мире архив считается символом власти, таким же, как герб, флаг и гимн. Именно в архивах хранится самая ценная информация. Об этом нужно помнить всегда.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dirty="0"/>
              <a:t> 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57364"/>
            <a:ext cx="4972056" cy="4268799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/>
              <a:t>В  1936 г. в штатное расписание Венгеровского райисполкома была введена штатная единица – архивариус, с тех пор существовала должность архивариуса при общем отделе райисполкома с заработной платой в 145 руб. ( для сравнения – </a:t>
            </a:r>
            <a:r>
              <a:rPr lang="ru-RU" dirty="0" err="1"/>
              <a:t>зар</a:t>
            </a:r>
            <a:r>
              <a:rPr lang="ru-RU" dirty="0" smtClean="0"/>
              <a:t>. плата </a:t>
            </a:r>
            <a:r>
              <a:rPr lang="ru-RU" dirty="0"/>
              <a:t>машинистки – 150 руб.)</a:t>
            </a:r>
          </a:p>
          <a:p>
            <a:endParaRPr lang="ru-RU" dirty="0"/>
          </a:p>
        </p:txBody>
      </p:sp>
      <p:pic>
        <p:nvPicPr>
          <p:cNvPr id="2050" name="Picture 2" descr="C:\Documents and Settings\user\Рабочий стол\i[10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86446" y="3357561"/>
            <a:ext cx="2714644" cy="314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643570" y="1785926"/>
            <a:ext cx="27146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С 1943 г. образован районный государственный архив Венгеровского райисполкома.</a:t>
            </a:r>
            <a:endParaRPr lang="ru-RU" sz="20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6443650" cy="1857388"/>
          </a:xfrm>
        </p:spPr>
        <p:txBody>
          <a:bodyPr>
            <a:noAutofit/>
          </a:bodyPr>
          <a:lstStyle/>
          <a:p>
            <a:r>
              <a:rPr lang="ru-RU" sz="1800" i="1" dirty="0"/>
              <a:t>В архиве хранятся документы церковных общин (списки членов общин, учредителей, верующих, уставы, описи имущества), документы по укрупнению сельских Советов Венгеровского района сведения о произведённых в Спасском районе </a:t>
            </a:r>
            <a:r>
              <a:rPr lang="ru-RU" sz="1800" i="1" dirty="0" err="1"/>
              <a:t>Колчаковской</a:t>
            </a:r>
            <a:r>
              <a:rPr lang="ru-RU" sz="1800" i="1" dirty="0"/>
              <a:t> Армией и бандитами расстрелах, порках </a:t>
            </a:r>
            <a:r>
              <a:rPr lang="ru-RU" sz="1800" i="1" dirty="0" smtClean="0"/>
              <a:t>, старые фотографии, газеты и </a:t>
            </a:r>
            <a:r>
              <a:rPr lang="ru-RU" sz="1800" i="1" dirty="0"/>
              <a:t>др…</a:t>
            </a:r>
            <a:br>
              <a:rPr lang="ru-RU" sz="1800" i="1" dirty="0"/>
            </a:br>
            <a:endParaRPr lang="ru-RU" sz="1800" i="1" dirty="0"/>
          </a:p>
        </p:txBody>
      </p:sp>
      <p:pic>
        <p:nvPicPr>
          <p:cNvPr id="16385" name="Picture 1" descr="D:\архив\ФОТОГРАФИИ\Изображение 02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1819621" cy="2620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386" name="Picture 2" descr="D:\архив\Архив фото\презин\заселение русскими\с. Спасское до революции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428868"/>
            <a:ext cx="3214710" cy="1905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D:\архив\2014\Конкурс\информационные материалы\Сведения Меньшиковская волост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786322"/>
            <a:ext cx="3071834" cy="19024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3786182" y="2214554"/>
          <a:ext cx="1832921" cy="2928934"/>
        </p:xfrm>
        <a:graphic>
          <a:graphicData uri="http://schemas.openxmlformats.org/presentationml/2006/ole">
            <p:oleObj spid="_x0000_s16388" name="Acrobat Document" r:id="rId6" imgW="5410200" imgH="9563100" progId="AcroExch.Document.7">
              <p:embed/>
            </p:oleObj>
          </a:graphicData>
        </a:graphic>
      </p:graphicFrame>
      <p:pic>
        <p:nvPicPr>
          <p:cNvPr id="16389" name="Picture 5" descr="D:\архив\2014\Конкурс\информационные материалы\протокол голосования 19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0438"/>
            <a:ext cx="2071702" cy="3107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90" name="Picture 6" descr="D:\архив\2014\Выставки\Целина\00001-scan_2014-04-21_05-36-29вправ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3214686"/>
            <a:ext cx="2143139" cy="3236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93978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+mn-lt"/>
              </a:rPr>
              <a:t/>
            </a:r>
            <a:br>
              <a:rPr lang="ru-RU" sz="3600" dirty="0" smtClean="0">
                <a:latin typeface="+mn-lt"/>
              </a:rPr>
            </a:br>
            <a:r>
              <a:rPr lang="ru-RU" sz="3600" dirty="0" smtClean="0">
                <a:latin typeface="+mn-lt"/>
              </a:rPr>
              <a:t>Кадры</a:t>
            </a:r>
            <a:r>
              <a:rPr lang="ru-RU" sz="3600" dirty="0">
                <a:latin typeface="+mn-lt"/>
              </a:rPr>
              <a:t>, как и фонды, - главное богатство архивной службы нашего района.</a:t>
            </a:r>
            <a:br>
              <a:rPr lang="ru-RU" sz="3600" dirty="0">
                <a:latin typeface="+mn-lt"/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142985"/>
            <a:ext cx="3857652" cy="857256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К сожалению не удалось полностью восстановить хронологию развития архива в районе и выяснить, кто стоял у его истоков. </a:t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58" y="1928802"/>
            <a:ext cx="3500462" cy="4786346"/>
          </a:xfrm>
        </p:spPr>
        <p:txBody>
          <a:bodyPr>
            <a:normAutofit fontScale="25000" lnSpcReduction="20000"/>
          </a:bodyPr>
          <a:lstStyle/>
          <a:p>
            <a:r>
              <a:rPr lang="ru-RU" sz="4300" dirty="0"/>
              <a:t>    *    -  март 1940 </a:t>
            </a:r>
          </a:p>
          <a:p>
            <a:r>
              <a:rPr lang="ru-RU" sz="4300" dirty="0" err="1"/>
              <a:t>Заикина</a:t>
            </a:r>
            <a:r>
              <a:rPr lang="ru-RU" sz="4300" dirty="0"/>
              <a:t> Мария </a:t>
            </a:r>
            <a:r>
              <a:rPr lang="ru-RU" sz="4300" dirty="0" smtClean="0"/>
              <a:t>Степановна</a:t>
            </a:r>
          </a:p>
          <a:p>
            <a:endParaRPr lang="ru-RU" sz="4300" dirty="0"/>
          </a:p>
          <a:p>
            <a:r>
              <a:rPr lang="ru-RU" sz="4300" dirty="0"/>
              <a:t>20 марта 1940 </a:t>
            </a:r>
            <a:r>
              <a:rPr lang="ru-RU" sz="4300" dirty="0" smtClean="0"/>
              <a:t>– 9 </a:t>
            </a:r>
            <a:r>
              <a:rPr lang="ru-RU" sz="4300" dirty="0"/>
              <a:t>января 1941</a:t>
            </a:r>
          </a:p>
          <a:p>
            <a:r>
              <a:rPr lang="ru-RU" sz="4300" dirty="0" err="1"/>
              <a:t>Крахалёва</a:t>
            </a:r>
            <a:r>
              <a:rPr lang="ru-RU" sz="4300" dirty="0"/>
              <a:t> Елена </a:t>
            </a:r>
            <a:r>
              <a:rPr lang="ru-RU" sz="4300" dirty="0" smtClean="0"/>
              <a:t>Фёдоровна</a:t>
            </a:r>
          </a:p>
          <a:p>
            <a:endParaRPr lang="ru-RU" sz="4300" dirty="0"/>
          </a:p>
          <a:p>
            <a:r>
              <a:rPr lang="ru-RU" sz="4300" dirty="0" smtClean="0"/>
              <a:t>1946-1949     -    Чурилова М</a:t>
            </a:r>
          </a:p>
          <a:p>
            <a:endParaRPr lang="ru-RU" sz="4300" dirty="0"/>
          </a:p>
          <a:p>
            <a:r>
              <a:rPr lang="ru-RU" sz="4300" dirty="0"/>
              <a:t>30 октября 1950 </a:t>
            </a:r>
            <a:r>
              <a:rPr lang="ru-RU" sz="4300" dirty="0" smtClean="0"/>
              <a:t>–23 </a:t>
            </a:r>
            <a:r>
              <a:rPr lang="ru-RU" sz="4300" dirty="0"/>
              <a:t>марта 1951</a:t>
            </a:r>
          </a:p>
          <a:p>
            <a:r>
              <a:rPr lang="ru-RU" sz="4300" dirty="0" err="1"/>
              <a:t>Бородовикова</a:t>
            </a:r>
            <a:r>
              <a:rPr lang="ru-RU" sz="4300" dirty="0"/>
              <a:t> Галина </a:t>
            </a:r>
            <a:r>
              <a:rPr lang="ru-RU" sz="4300" dirty="0" smtClean="0"/>
              <a:t>Николаевна</a:t>
            </a:r>
          </a:p>
          <a:p>
            <a:endParaRPr lang="ru-RU" sz="4300" dirty="0"/>
          </a:p>
          <a:p>
            <a:r>
              <a:rPr lang="ru-RU" sz="4300" dirty="0"/>
              <a:t>23 марта 1951 – 1952</a:t>
            </a:r>
          </a:p>
          <a:p>
            <a:r>
              <a:rPr lang="ru-RU" sz="4300" dirty="0"/>
              <a:t>Самойлов Илья </a:t>
            </a:r>
            <a:r>
              <a:rPr lang="ru-RU" sz="4300" dirty="0" smtClean="0"/>
              <a:t>Васильевич</a:t>
            </a:r>
          </a:p>
          <a:p>
            <a:endParaRPr lang="ru-RU" sz="4300" dirty="0"/>
          </a:p>
          <a:p>
            <a:r>
              <a:rPr lang="ru-RU" sz="4300" dirty="0"/>
              <a:t>1953 – 1962 </a:t>
            </a:r>
          </a:p>
          <a:p>
            <a:r>
              <a:rPr lang="ru-RU" sz="4300" dirty="0" err="1"/>
              <a:t>Янкунас</a:t>
            </a:r>
            <a:r>
              <a:rPr lang="ru-RU" sz="4300" dirty="0"/>
              <a:t> Евграф </a:t>
            </a:r>
            <a:r>
              <a:rPr lang="ru-RU" sz="4300" dirty="0" smtClean="0"/>
              <a:t>Григорьевич</a:t>
            </a:r>
          </a:p>
          <a:p>
            <a:endParaRPr lang="ru-RU" sz="4300" dirty="0"/>
          </a:p>
          <a:p>
            <a:r>
              <a:rPr lang="ru-RU" sz="4300" dirty="0"/>
              <a:t>1964 – 1965 </a:t>
            </a:r>
          </a:p>
          <a:p>
            <a:r>
              <a:rPr lang="ru-RU" sz="4300" dirty="0"/>
              <a:t>Дубинин Николай </a:t>
            </a:r>
            <a:r>
              <a:rPr lang="ru-RU" sz="4300" dirty="0" smtClean="0"/>
              <a:t>Георгиевич</a:t>
            </a:r>
          </a:p>
          <a:p>
            <a:endParaRPr lang="ru-RU" sz="4300" dirty="0"/>
          </a:p>
          <a:p>
            <a:r>
              <a:rPr lang="ru-RU" sz="4300" dirty="0"/>
              <a:t>1965 – 1967 </a:t>
            </a:r>
          </a:p>
          <a:p>
            <a:r>
              <a:rPr lang="ru-RU" sz="4300" dirty="0" err="1"/>
              <a:t>Микушина</a:t>
            </a:r>
            <a:r>
              <a:rPr lang="ru-RU" sz="4300" dirty="0"/>
              <a:t> Валентина </a:t>
            </a:r>
            <a:r>
              <a:rPr lang="ru-RU" sz="4300" dirty="0" smtClean="0"/>
              <a:t>Ивановна</a:t>
            </a:r>
          </a:p>
          <a:p>
            <a:endParaRPr lang="ru-RU" sz="4300" dirty="0"/>
          </a:p>
          <a:p>
            <a:r>
              <a:rPr lang="ru-RU" sz="4300" dirty="0"/>
              <a:t>1968 – 1969 </a:t>
            </a:r>
          </a:p>
          <a:p>
            <a:r>
              <a:rPr lang="ru-RU" sz="4300" dirty="0" err="1"/>
              <a:t>Синчугова</a:t>
            </a:r>
            <a:r>
              <a:rPr lang="ru-RU" sz="4300" dirty="0"/>
              <a:t> Галина </a:t>
            </a:r>
            <a:r>
              <a:rPr lang="ru-RU" sz="4300" dirty="0" smtClean="0"/>
              <a:t>Петровна</a:t>
            </a:r>
          </a:p>
          <a:p>
            <a:endParaRPr lang="ru-RU" sz="4300" dirty="0"/>
          </a:p>
          <a:p>
            <a:r>
              <a:rPr lang="ru-RU" sz="4300" dirty="0"/>
              <a:t>1969 – 1979 </a:t>
            </a:r>
          </a:p>
          <a:p>
            <a:r>
              <a:rPr lang="ru-RU" sz="4300" dirty="0"/>
              <a:t>Васильева Нина Андреевна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57686" y="1214422"/>
            <a:ext cx="4400553" cy="1393821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С  1979 по  2002 год возглавляла архивную службу в районе Пашкова </a:t>
            </a:r>
            <a:r>
              <a:rPr lang="ru-RU" dirty="0"/>
              <a:t>Людмила </a:t>
            </a:r>
            <a:r>
              <a:rPr lang="ru-RU" dirty="0" smtClean="0"/>
              <a:t>Николаевна,</a:t>
            </a:r>
          </a:p>
          <a:p>
            <a:r>
              <a:rPr lang="ru-RU" dirty="0" smtClean="0"/>
              <a:t>За </a:t>
            </a:r>
            <a:r>
              <a:rPr lang="ru-RU" dirty="0"/>
              <a:t>заслуги в архивном деле отмечена нагрудным знаком «Почётный архивист»</a:t>
            </a:r>
          </a:p>
          <a:p>
            <a:endParaRPr lang="ru-RU" dirty="0"/>
          </a:p>
        </p:txBody>
      </p:sp>
      <p:pic>
        <p:nvPicPr>
          <p:cNvPr id="3074" name="Picture 2" descr="C:\Documents and Settings\user\Рабочий стол\пашковы\27-02-2014_12-26-37 (1)\пашковы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71934" y="2786058"/>
            <a:ext cx="4870565" cy="3650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4429156" cy="3071834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 smtClean="0"/>
              <a:t>С  2003 по 2006 годы  возглавляла отдел архивной службы Александрова Анна Юрьевна,.</a:t>
            </a:r>
            <a:br>
              <a:rPr lang="ru-RU" sz="1800" i="1" dirty="0" smtClean="0"/>
            </a:br>
            <a:r>
              <a:rPr lang="ru-RU" sz="1800" i="1" dirty="0" smtClean="0"/>
              <a:t>За время работы в архиве опубликована книга по истории Венгеровского района «Отчий край. Очерки по истории Венгеровского района Новосибирской области» по материалам П.М.Пономаренко</a:t>
            </a:r>
            <a:endParaRPr lang="ru-RU" sz="18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1142984"/>
            <a:ext cx="3328982" cy="50006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86116" y="4357694"/>
            <a:ext cx="1000132" cy="18573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Documents and Settings\user\Рабочий стол\Презентация архива\P101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142984"/>
            <a:ext cx="3286147" cy="508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user\Рабочий стол\Презентация архива\Обложка книг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000504"/>
            <a:ext cx="2177682" cy="2596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14668" cy="558325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Более 20 лет отдала архивной службе Лукьянова Вера Владимировна, специалист 1 разряда. В настоящее время, будучи на заслуженном отдыхе,  она продолжает трудиться в отделе архивной службы района</a:t>
            </a:r>
            <a:endParaRPr lang="ru-RU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1" y="916436"/>
            <a:ext cx="4798770" cy="52097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Носенко Ольга Алексеевна, специалист 1 разряда отдела архивной службы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Осуществляет перевод  архивных документов на бумажной основе в электронный вид, исполняет  социально-правовые запросы и др</a:t>
            </a:r>
            <a:r>
              <a:rPr lang="ru-RU" sz="1600" dirty="0" smtClean="0"/>
              <a:t>. вида работ</a:t>
            </a:r>
            <a:endParaRPr lang="ru-RU" sz="1600" dirty="0"/>
          </a:p>
        </p:txBody>
      </p:sp>
      <p:pic>
        <p:nvPicPr>
          <p:cNvPr id="5122" name="Picture 2" descr="C:\Documents and Settings\user\Рабочий стол\Презентация архива\Архив%202[1]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86181" y="486442"/>
            <a:ext cx="4873901" cy="5639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1513" t="5305" r="12428" b="4509"/>
          <a:stretch>
            <a:fillRect/>
          </a:stretch>
        </p:blipFill>
        <p:spPr bwMode="auto">
          <a:xfrm>
            <a:off x="571472" y="3214686"/>
            <a:ext cx="2571768" cy="2633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29642" cy="1939916"/>
          </a:xfrm>
        </p:spPr>
        <p:txBody>
          <a:bodyPr>
            <a:normAutofit/>
          </a:bodyPr>
          <a:lstStyle/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Самые ранние документы относятся к 1892 году – Акты поземельно – устроительной комиссии по проектированию земельного надела деревни Кузнецовой, проекты надела деревни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Климиной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Меньшиково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Митины Хутора, Морозовой,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ст.Бородихиной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Кузьминского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Петропавловского, Митрофановки, Вознесенскому и другие.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6050" y="1928802"/>
            <a:ext cx="5786478" cy="4268799"/>
          </a:xfrm>
        </p:spPr>
        <p:txBody>
          <a:bodyPr>
            <a:normAutofit fontScale="92500"/>
          </a:bodyPr>
          <a:lstStyle/>
          <a:p>
            <a:pPr lvl="1" algn="just">
              <a:spcBef>
                <a:spcPct val="50000"/>
              </a:spcBef>
              <a:buNone/>
              <a:defRPr/>
            </a:pPr>
            <a:r>
              <a:rPr lang="ru-RU" sz="1400" dirty="0" smtClean="0">
                <a:solidFill>
                  <a:srgbClr val="990000"/>
                </a:solidFill>
                <a:latin typeface="Arial" charset="0"/>
                <a:cs typeface="Arial" charset="0"/>
              </a:rPr>
              <a:t>	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Интересными и ценными документами архива являются списки кулацких хозяйств по Венгеровскому району за 1934-1936 годы, документы по спецпереселенцам – калмыкам за 1941 год, документы церковных общин за 1929-1936 годы, сведения о произведенных в Спасском районе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колчаковской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армией и бандитами расстрелах и порках за 1924 год, документы по укрупнению сельских советов за 1935 год </a:t>
            </a:r>
          </a:p>
          <a:p>
            <a:pPr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C:\Documents and Settings\user\Рабочий стол\Фото\IMG_26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15732" y="22717260"/>
            <a:ext cx="15240000" cy="20320000"/>
          </a:xfrm>
          <a:prstGeom prst="rect">
            <a:avLst/>
          </a:prstGeom>
          <a:noFill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00372"/>
            <a:ext cx="2624124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353</TotalTime>
  <Words>519</Words>
  <Application>Microsoft Office PowerPoint</Application>
  <PresentationFormat>Экран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Acrobat Document</vt:lpstr>
      <vt:lpstr>Отдел архивной службы администрации Венгеровского района</vt:lpstr>
      <vt:lpstr>Плетенкина Наталья Николаевна, начальник отдела</vt:lpstr>
      <vt:lpstr> Во всём мире архив считается символом власти, таким же, как герб, флаг и гимн. Именно в архивах хранится самая ценная информация. Об этом нужно помнить всегда.  </vt:lpstr>
      <vt:lpstr>В архиве хранятся документы церковных общин (списки членов общин, учредителей, верующих, уставы, описи имущества), документы по укрупнению сельских Советов Венгеровского района сведения о произведённых в Спасском районе Колчаковской Армией и бандитами расстрелах, порках , старые фотографии, газеты и др… </vt:lpstr>
      <vt:lpstr> Кадры, как и фонды, - главное богатство архивной службы нашего района.  </vt:lpstr>
      <vt:lpstr>С  2003 по 2006 годы  возглавляла отдел архивной службы Александрова Анна Юрьевна,. За время работы в архиве опубликована книга по истории Венгеровского района «Отчий край. Очерки по истории Венгеровского района Новосибирской области» по материалам П.М.Пономаренко</vt:lpstr>
      <vt:lpstr>Более 20 лет отдала архивной службе Лукьянова Вера Владимировна, специалист 1 разряда. В настоящее время, будучи на заслуженном отдыхе,  она продолжает трудиться в отделе архивной службы района</vt:lpstr>
      <vt:lpstr>Носенко Ольга Алексеевна, специалист 1 разряда отдела архивной службы</vt:lpstr>
      <vt:lpstr>Самые ранние документы относятся к 1892 году – Акты поземельно – устроительной комиссии по проектированию земельного надела деревни Кузнецовой, проекты надела деревни Климиной, Меньшиково, Митины Хутора, Морозовой, ст.Бородихиной, Кузьминского, Петропавловского, Митрофановки, Вознесенскому и другие.</vt:lpstr>
      <vt:lpstr>Акцент в работе венгеровских архивистов сделан на учет документов, исполнение социально-правовых запросов граждан и работу с организациями – источниками комплектования </vt:lpstr>
      <vt:lpstr>Исполнение социально-правовых и тематических запросов</vt:lpstr>
      <vt:lpstr> </vt:lpstr>
      <vt:lpstr>Количество фондов – 173, общее количество единиц хранения – 37770 Динамика изменений в объеме единиц хранения</vt:lpstr>
      <vt:lpstr>Специалисты отдела активно пропагандируют архивные документы -  оформляют традиционные и электронные выставки</vt:lpstr>
      <vt:lpstr>Публикуют статьи в районной газете, на сайте администрации Венгеровского района,</vt:lpstr>
      <vt:lpstr>Информационные материалы, подготовленные архивистами , являются составной частью книжных изданий, крупицами воссоздают историю Венгеровского (Спасского) района</vt:lpstr>
      <vt:lpstr>Специалисты отдела архивной службы Венгеровского района  успешно выполняют поставленные задачи и хранят документальное историческое наследие района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архивной службы администрации Венгеровского района</dc:title>
  <dc:creator>user</dc:creator>
  <cp:lastModifiedBy>user</cp:lastModifiedBy>
  <cp:revision>69</cp:revision>
  <dcterms:created xsi:type="dcterms:W3CDTF">2014-12-25T03:45:21Z</dcterms:created>
  <dcterms:modified xsi:type="dcterms:W3CDTF">2014-12-26T04:37:26Z</dcterms:modified>
</cp:coreProperties>
</file>