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34" autoAdjust="0"/>
    <p:restoredTop sz="94624" autoAdjust="0"/>
  </p:normalViewPr>
  <p:slideViewPr>
    <p:cSldViewPr>
      <p:cViewPr varScale="1">
        <p:scale>
          <a:sx n="70" d="100"/>
          <a:sy n="70" d="100"/>
        </p:scale>
        <p:origin x="-51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83473FD-215A-40F6-9A01-7D8BA84F2720}" type="datetimeFigureOut">
              <a:rPr lang="ru-RU" smtClean="0"/>
              <a:pPr/>
              <a:t>15.03.2017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A78C8F-F062-4FBE-9B55-2F0B3D4C6D3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473FD-215A-40F6-9A01-7D8BA84F2720}" type="datetimeFigureOut">
              <a:rPr lang="ru-RU" smtClean="0"/>
              <a:pPr/>
              <a:t>15.03.2017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A78C8F-F062-4FBE-9B55-2F0B3D4C6D3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hyperlink" Target="http://base.garant.ru/10106035/2/"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hyperlink" Target="http://base.garant.ru/10106035/2/"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base.garant.ru/10106035/2/"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base.garant.ru/10106035/2/"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base.garant.ru/10106035/2/"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91264" cy="2938338"/>
          </a:xfrm>
          <a:blipFill>
            <a:blip r:embed="rId2" cstate="print"/>
            <a:stretch>
              <a:fillRect/>
            </a:stretch>
          </a:blipFill>
        </p:spPr>
        <p:txBody>
          <a:bodyPr>
            <a:normAutofit/>
          </a:bodyPr>
          <a:lstStyle/>
          <a:p>
            <a:endParaRPr lang="ru-RU" sz="1200" dirty="0"/>
          </a:p>
        </p:txBody>
      </p:sp>
      <p:sp>
        <p:nvSpPr>
          <p:cNvPr id="3" name="Содержимое 2"/>
          <p:cNvSpPr>
            <a:spLocks noGrp="1"/>
          </p:cNvSpPr>
          <p:nvPr>
            <p:ph idx="1"/>
          </p:nvPr>
        </p:nvSpPr>
        <p:spPr>
          <a:xfrm>
            <a:off x="467544" y="3717032"/>
            <a:ext cx="8219256" cy="2409131"/>
          </a:xfrm>
        </p:spPr>
        <p:txBody>
          <a:bodyPr/>
          <a:lstStyle/>
          <a:p>
            <a:pPr algn="ctr">
              <a:buNone/>
            </a:pPr>
            <a:r>
              <a:rPr lang="ru-RU" b="1" dirty="0" smtClean="0"/>
              <a:t>«</a:t>
            </a:r>
            <a:r>
              <a:rPr lang="ru-RU" b="1" dirty="0" err="1" smtClean="0"/>
              <a:t>Consumer</a:t>
            </a:r>
            <a:r>
              <a:rPr lang="ru-RU" b="1" dirty="0" smtClean="0"/>
              <a:t> </a:t>
            </a:r>
            <a:r>
              <a:rPr lang="ru-RU" b="1" dirty="0" err="1" smtClean="0"/>
              <a:t>Rights</a:t>
            </a:r>
            <a:r>
              <a:rPr lang="ru-RU" b="1" dirty="0" smtClean="0"/>
              <a:t> </a:t>
            </a:r>
            <a:r>
              <a:rPr lang="ru-RU" b="1" dirty="0" err="1" smtClean="0"/>
              <a:t>in</a:t>
            </a:r>
            <a:r>
              <a:rPr lang="ru-RU" b="1" dirty="0" smtClean="0"/>
              <a:t> </a:t>
            </a:r>
            <a:r>
              <a:rPr lang="ru-RU" b="1" dirty="0" err="1" smtClean="0"/>
              <a:t>the</a:t>
            </a:r>
            <a:r>
              <a:rPr lang="ru-RU" b="1" dirty="0" smtClean="0"/>
              <a:t> </a:t>
            </a:r>
            <a:r>
              <a:rPr lang="ru-RU" b="1" dirty="0" err="1" smtClean="0"/>
              <a:t>Digital</a:t>
            </a:r>
            <a:r>
              <a:rPr lang="ru-RU" b="1" dirty="0" smtClean="0"/>
              <a:t> </a:t>
            </a:r>
            <a:r>
              <a:rPr lang="ru-RU" b="1" dirty="0" err="1" smtClean="0"/>
              <a:t>Age</a:t>
            </a:r>
            <a:r>
              <a:rPr lang="ru-RU" b="1" dirty="0" smtClean="0"/>
              <a:t>» - «Потребительские права в цифровую эпоху»</a:t>
            </a:r>
          </a:p>
          <a:p>
            <a:endParaRPr lang="ru-RU" sz="1200" dirty="0" smtClean="0"/>
          </a:p>
          <a:p>
            <a:endParaRPr lang="ru-RU" sz="1200" dirty="0"/>
          </a:p>
          <a:p>
            <a:pPr algn="r">
              <a:buNone/>
            </a:pPr>
            <a:r>
              <a:rPr lang="ru-RU" sz="1200" b="1" dirty="0" smtClean="0"/>
              <a:t>Территориальный отдел Управления Роспотребнадзора по Новосибирской области в </a:t>
            </a:r>
            <a:r>
              <a:rPr lang="ru-RU" sz="1200" b="1" dirty="0" err="1" smtClean="0"/>
              <a:t>Чановском</a:t>
            </a:r>
            <a:r>
              <a:rPr lang="ru-RU" sz="1200" b="1" dirty="0" smtClean="0"/>
              <a:t>  </a:t>
            </a:r>
            <a:r>
              <a:rPr lang="ru-RU" sz="1200" b="1" dirty="0" smtClean="0"/>
              <a:t>районе</a:t>
            </a:r>
            <a:endParaRPr lang="ru-RU" sz="12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54162"/>
          </a:xfrm>
          <a:blipFill>
            <a:blip r:embed="rId2" cstate="print"/>
            <a:tile tx="0" ty="0" sx="100000" sy="100000" flip="none" algn="tl"/>
          </a:blipFill>
        </p:spPr>
        <p:txBody>
          <a:bodyPr>
            <a:normAutofit/>
          </a:bodyPr>
          <a:lstStyle/>
          <a:p>
            <a:r>
              <a:rPr lang="ru-RU" sz="3200" b="1" dirty="0" smtClean="0"/>
              <a:t>Продавец отказывается вернуть деньги</a:t>
            </a:r>
            <a:endParaRPr lang="ru-RU" sz="3200" b="1" dirty="0"/>
          </a:p>
        </p:txBody>
      </p:sp>
      <p:sp>
        <p:nvSpPr>
          <p:cNvPr id="3" name="Содержимое 2"/>
          <p:cNvSpPr>
            <a:spLocks noGrp="1"/>
          </p:cNvSpPr>
          <p:nvPr>
            <p:ph idx="1"/>
          </p:nvPr>
        </p:nvSpPr>
        <p:spPr>
          <a:xfrm>
            <a:off x="457200" y="2060848"/>
            <a:ext cx="8229600" cy="4065315"/>
          </a:xfrm>
        </p:spPr>
        <p:txBody>
          <a:bodyPr>
            <a:normAutofit/>
          </a:bodyPr>
          <a:lstStyle/>
          <a:p>
            <a:pPr algn="just"/>
            <a:r>
              <a:rPr lang="ru-RU" sz="2400" dirty="0"/>
              <a:t>Если магазин после составления акта возврата в течение 10 дней не вернул деньги или устно отказался это делать, нужно составлять претензию на имя продавца с последующим обращением в суд. При этом нужно предоставить всю информацию, среди которой: все платежные документы, факт отказа продавца от возврата (если это возможно), электронная переписка, сам товар, гарантия, упаковка. Не лишним будет сделать </a:t>
            </a:r>
            <a:r>
              <a:rPr lang="ru-RU" sz="2400" dirty="0" err="1"/>
              <a:t>скрин</a:t>
            </a:r>
            <a:r>
              <a:rPr lang="ru-RU" sz="2400" dirty="0"/>
              <a:t> экрана на странице </a:t>
            </a:r>
            <a:r>
              <a:rPr lang="ru-RU" sz="2400" dirty="0" err="1"/>
              <a:t>интернет-магазина</a:t>
            </a:r>
            <a:r>
              <a:rPr lang="ru-RU" sz="2400" dirty="0"/>
              <a:t> с личным кабинетом.</a:t>
            </a:r>
          </a:p>
          <a:p>
            <a:endParaRPr lang="ru-RU"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Рисунок 4" descr="000228880_480_Zashchita_interesov_potrebitelya.jpg"/>
          <p:cNvPicPr>
            <a:picLocks noGrp="1" noChangeAspect="1"/>
          </p:cNvPicPr>
          <p:nvPr>
            <p:ph type="pic" idx="1"/>
          </p:nvPr>
        </p:nvPicPr>
        <p:blipFill>
          <a:blip r:embed="rId2" cstate="print"/>
          <a:srcRect l="833" r="833"/>
          <a:stretch>
            <a:fillRect/>
          </a:stretch>
        </p:blipFill>
        <p:spPr/>
      </p:pic>
      <p:sp>
        <p:nvSpPr>
          <p:cNvPr id="4" name="Текст 3"/>
          <p:cNvSpPr>
            <a:spLocks noGrp="1"/>
          </p:cNvSpPr>
          <p:nvPr>
            <p:ph type="body" sz="half" idx="2"/>
          </p:nvPr>
        </p:nvSpPr>
        <p:spPr/>
        <p:txBody>
          <a:bodyPr/>
          <a:lstStyle/>
          <a:p>
            <a:pPr algn="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blipFill>
            <a:blip r:embed="rId2" cstate="print"/>
            <a:tile tx="0" ty="0" sx="100000" sy="100000" flip="none" algn="tl"/>
          </a:blipFill>
        </p:spPr>
        <p:txBody>
          <a:bodyPr>
            <a:normAutofit/>
          </a:bodyPr>
          <a:lstStyle/>
          <a:p>
            <a:r>
              <a:rPr lang="ru-RU" sz="3200" b="1" dirty="0" smtClean="0"/>
              <a:t>Покупка товаров </a:t>
            </a:r>
            <a:r>
              <a:rPr lang="ru-RU" sz="3200" b="1" dirty="0" err="1" smtClean="0"/>
              <a:t>онлайн</a:t>
            </a:r>
            <a:endParaRPr lang="ru-RU" sz="3200" b="1" dirty="0"/>
          </a:p>
        </p:txBody>
      </p:sp>
      <p:sp>
        <p:nvSpPr>
          <p:cNvPr id="3" name="Содержимое 2"/>
          <p:cNvSpPr>
            <a:spLocks noGrp="1"/>
          </p:cNvSpPr>
          <p:nvPr>
            <p:ph idx="1"/>
          </p:nvPr>
        </p:nvSpPr>
        <p:spPr/>
        <p:txBody>
          <a:bodyPr>
            <a:normAutofit/>
          </a:bodyPr>
          <a:lstStyle/>
          <a:p>
            <a:pPr algn="just">
              <a:buNone/>
            </a:pPr>
            <a:r>
              <a:rPr lang="ru-RU" sz="1600" b="1" dirty="0" smtClean="0"/>
              <a:t>       Приобретение </a:t>
            </a:r>
            <a:r>
              <a:rPr lang="ru-RU" sz="1600" b="1" dirty="0"/>
              <a:t>товаров в </a:t>
            </a:r>
            <a:r>
              <a:rPr lang="ru-RU" sz="1600" b="1" dirty="0" err="1"/>
              <a:t>интренет-магазине</a:t>
            </a:r>
            <a:r>
              <a:rPr lang="ru-RU" sz="1600" b="1" dirty="0"/>
              <a:t> регулируется ст. 26.1 Закона РФ от 7 </a:t>
            </a:r>
            <a:r>
              <a:rPr lang="ru-RU" sz="1600" b="1" dirty="0" smtClean="0"/>
              <a:t>февраля 1992 </a:t>
            </a:r>
            <a:r>
              <a:rPr lang="ru-RU" sz="1600" b="1" dirty="0"/>
              <a:t>г. № 2300-I </a:t>
            </a:r>
            <a:r>
              <a:rPr lang="ru-RU" sz="1600" b="1" dirty="0">
                <a:solidFill>
                  <a:srgbClr val="002060"/>
                </a:solidFill>
              </a:rPr>
              <a:t>"</a:t>
            </a:r>
            <a:r>
              <a:rPr lang="ru-RU" sz="1600" b="1" u="sng" dirty="0">
                <a:solidFill>
                  <a:srgbClr val="002060"/>
                </a:solidFill>
                <a:hlinkClick r:id="rId3"/>
              </a:rPr>
              <a:t>О защите прав потребителей</a:t>
            </a:r>
            <a:r>
              <a:rPr lang="ru-RU" sz="1600" b="1" dirty="0"/>
              <a:t>" (далее – закон о защите прав потребителей). Возникшие проблемы с покупками в сети нужно решать, опираясь на этот закон. Недобросовестный продавец, услышав вашу осведомленность в своих правах, может пересмотреть свою позицию</a:t>
            </a:r>
            <a:r>
              <a:rPr lang="ru-RU" sz="1600" b="1" dirty="0" smtClean="0"/>
              <a:t>.</a:t>
            </a:r>
          </a:p>
          <a:p>
            <a:endParaRPr lang="ru-RU" sz="1200" dirty="0"/>
          </a:p>
        </p:txBody>
      </p:sp>
      <p:pic>
        <p:nvPicPr>
          <p:cNvPr id="4" name="Рисунок 3" descr="1473767105.jpg"/>
          <p:cNvPicPr>
            <a:picLocks noChangeAspect="1"/>
          </p:cNvPicPr>
          <p:nvPr/>
        </p:nvPicPr>
        <p:blipFill>
          <a:blip r:embed="rId4" cstate="print"/>
          <a:stretch>
            <a:fillRect/>
          </a:stretch>
        </p:blipFill>
        <p:spPr>
          <a:xfrm>
            <a:off x="971601" y="2924944"/>
            <a:ext cx="7488832" cy="331236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blipFill>
            <a:blip r:embed="rId2" cstate="print"/>
            <a:tile tx="0" ty="0" sx="100000" sy="100000" flip="none" algn="tl"/>
          </a:blipFill>
        </p:spPr>
        <p:txBody>
          <a:bodyPr>
            <a:normAutofit/>
          </a:bodyPr>
          <a:lstStyle/>
          <a:p>
            <a:r>
              <a:rPr lang="ru-RU" sz="3200" b="1" dirty="0" smtClean="0"/>
              <a:t>Особенности покупок </a:t>
            </a:r>
            <a:r>
              <a:rPr lang="ru-RU" sz="3200" b="1" dirty="0" err="1" smtClean="0"/>
              <a:t>онлайн</a:t>
            </a:r>
            <a:endParaRPr lang="ru-RU" sz="3200" b="1" dirty="0"/>
          </a:p>
        </p:txBody>
      </p:sp>
      <p:sp>
        <p:nvSpPr>
          <p:cNvPr id="3" name="Содержимое 2"/>
          <p:cNvSpPr>
            <a:spLocks noGrp="1"/>
          </p:cNvSpPr>
          <p:nvPr>
            <p:ph idx="1"/>
          </p:nvPr>
        </p:nvSpPr>
        <p:spPr/>
        <p:txBody>
          <a:bodyPr>
            <a:normAutofit/>
          </a:bodyPr>
          <a:lstStyle/>
          <a:p>
            <a:pPr lvl="0"/>
            <a:r>
              <a:rPr lang="ru-RU" sz="1800" dirty="0"/>
              <a:t>Для совершения покупки через Интернет желательно составить договор. Как правило, продавец имеет стандартный шаблон договора, по которому работает с покупателями. Однако, никто не запрещает вам использовать свой шаблон договора. Это не обязательное требование, но в тоже время дополнительная гарантия.</a:t>
            </a:r>
          </a:p>
          <a:p>
            <a:pPr lvl="0"/>
            <a:r>
              <a:rPr lang="ru-RU" sz="1800" dirty="0"/>
              <a:t>Перед совершением покупки потребитель должен получить исчерпывающую информацию о товаре </a:t>
            </a:r>
            <a:r>
              <a:rPr lang="ru-RU" sz="1800" dirty="0">
                <a:solidFill>
                  <a:srgbClr val="002060"/>
                </a:solidFill>
              </a:rPr>
              <a:t>(</a:t>
            </a:r>
            <a:r>
              <a:rPr lang="ru-RU" sz="1800" u="sng" dirty="0">
                <a:solidFill>
                  <a:srgbClr val="002060"/>
                </a:solidFill>
                <a:hlinkClick r:id="rId3"/>
              </a:rPr>
              <a:t>ст. 26.1 закона о защите прав потребителей</a:t>
            </a:r>
            <a:r>
              <a:rPr lang="ru-RU" sz="1800" dirty="0"/>
              <a:t>): буклеты, фото, видео, другие источники.</a:t>
            </a:r>
          </a:p>
          <a:p>
            <a:pPr lvl="0"/>
            <a:r>
              <a:rPr lang="ru-RU" sz="1800" dirty="0"/>
              <a:t>Помимо этого покупатель должен быть осведомлен о фактическом адресе продавца, цене товара, оплате и сроке, в течение которого действует предложение о покупке.</a:t>
            </a:r>
          </a:p>
          <a:p>
            <a:pPr lvl="0"/>
            <a:r>
              <a:rPr lang="ru-RU" sz="1800" dirty="0"/>
              <a:t>В момент получения товара продавцом должна быть предоставлена в письменном виде информация о характеристиках товара, сроках его возврата, а также гарантийный талон (</a:t>
            </a:r>
            <a:r>
              <a:rPr lang="ru-RU" sz="1800" u="sng" dirty="0">
                <a:hlinkClick r:id="rId3"/>
              </a:rPr>
              <a:t>п. 3. ст. 26.1 закона о защите прав потребителей</a:t>
            </a:r>
            <a:r>
              <a:rPr lang="ru-RU" sz="1800" dirty="0"/>
              <a:t>).</a:t>
            </a:r>
          </a:p>
          <a:p>
            <a:endParaRPr lang="ru-RU"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70186"/>
          </a:xfrm>
        </p:spPr>
        <p:txBody>
          <a:bodyPr>
            <a:normAutofit/>
          </a:bodyPr>
          <a:lstStyle/>
          <a:p>
            <a:endParaRPr lang="ru-RU" sz="1200" dirty="0"/>
          </a:p>
        </p:txBody>
      </p:sp>
      <p:sp>
        <p:nvSpPr>
          <p:cNvPr id="3" name="Содержимое 2"/>
          <p:cNvSpPr>
            <a:spLocks noGrp="1"/>
          </p:cNvSpPr>
          <p:nvPr>
            <p:ph idx="1"/>
          </p:nvPr>
        </p:nvSpPr>
        <p:spPr>
          <a:xfrm>
            <a:off x="457200" y="1988840"/>
            <a:ext cx="8229600" cy="4608512"/>
          </a:xfrm>
        </p:spPr>
        <p:txBody>
          <a:bodyPr>
            <a:normAutofit/>
          </a:bodyPr>
          <a:lstStyle/>
          <a:p>
            <a:pPr lvl="0"/>
            <a:r>
              <a:rPr lang="ru-RU" sz="1400" dirty="0">
                <a:hlinkClick r:id="rId2"/>
              </a:rPr>
              <a:t>Пункт 4 ст. 26.1</a:t>
            </a:r>
            <a:r>
              <a:rPr lang="ru-RU" sz="1400" dirty="0"/>
              <a:t> говорит о том, что покупатель имеет право отказаться от совершения покупки до передачи товара. Если же товар уже получен, потребитель может отказаться от него на протяжении семи дней. Если в момент получения товара в упаковке не было информации в письменном виде о порядке и сроках возврата, покупатель может вернуть товар в течение 90 дней с даты его получения. Если товар не соответствует индивидуально-потребительским свойствам покупателя, он может отказаться от него. В данном случае продавец в течение 10-ти дней с момента требования обязан вернуть оплату. При этом возврату подлежит стоимость товара, за исключением затрат на доставку.</a:t>
            </a:r>
          </a:p>
          <a:p>
            <a:pPr lvl="0"/>
            <a:r>
              <a:rPr lang="ru-RU" sz="1400" dirty="0"/>
              <a:t>Для возврата товара продавцу он должен соответствовать изначальным характеристикам, то есть сохранить товарный вид и свойства на момент возврата.</a:t>
            </a:r>
          </a:p>
          <a:p>
            <a:pPr lvl="0"/>
            <a:r>
              <a:rPr lang="ru-RU" sz="1400" dirty="0"/>
              <a:t>Отказаться невозможно только от одного вида товара, который сделан под заказ, по вашим индивидуальным параметрам, например, пошив одежды, обуви или с персональной дарственной надписью.</a:t>
            </a:r>
          </a:p>
          <a:p>
            <a:pPr lvl="0"/>
            <a:r>
              <a:rPr lang="ru-RU" sz="1400" dirty="0"/>
              <a:t>Если причиной возврата товара служит претензия к его свойствам, продавец вправе заказать проведение экспертизы качества. Если он будет настаивать на этой мере, срок обмена увеличивается и будет равным 20 дням (</a:t>
            </a:r>
            <a:r>
              <a:rPr lang="ru-RU" sz="1400" dirty="0">
                <a:hlinkClick r:id="rId2"/>
              </a:rPr>
              <a:t>п. 1 ст. 21 закона о защите прав потребителей</a:t>
            </a:r>
            <a:r>
              <a:rPr lang="ru-RU" sz="1400" dirty="0"/>
              <a:t>). Как правило, экспертиза проводится за счет продавца. Так как именно он оспаривает тот факт, что товар не соответствует первоначальным характеристикам. Если результат экспертизы не удовлетворяет покупателя, он имеет право оспорить это решение в суде, предоставив вывод других квалификационных структур.</a:t>
            </a:r>
          </a:p>
          <a:p>
            <a:endParaRPr lang="ru-RU" sz="1400" dirty="0"/>
          </a:p>
        </p:txBody>
      </p:sp>
      <p:pic>
        <p:nvPicPr>
          <p:cNvPr id="6" name="Рисунок 5" descr="8VZXEWUUsQDfz10qc6m6OdJBJSKXJ.jpg"/>
          <p:cNvPicPr>
            <a:picLocks noChangeAspect="1"/>
          </p:cNvPicPr>
          <p:nvPr/>
        </p:nvPicPr>
        <p:blipFill>
          <a:blip r:embed="rId3" cstate="print"/>
          <a:stretch>
            <a:fillRect/>
          </a:stretch>
        </p:blipFill>
        <p:spPr>
          <a:xfrm>
            <a:off x="1403648" y="188640"/>
            <a:ext cx="6912768" cy="18002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19256" cy="2204864"/>
          </a:xfrm>
        </p:spPr>
        <p:txBody>
          <a:bodyPr>
            <a:normAutofit/>
          </a:bodyPr>
          <a:lstStyle/>
          <a:p>
            <a:endParaRPr lang="ru-RU" sz="1200" dirty="0"/>
          </a:p>
        </p:txBody>
      </p:sp>
      <p:sp>
        <p:nvSpPr>
          <p:cNvPr id="3" name="Содержимое 2"/>
          <p:cNvSpPr>
            <a:spLocks noGrp="1"/>
          </p:cNvSpPr>
          <p:nvPr>
            <p:ph idx="1"/>
          </p:nvPr>
        </p:nvSpPr>
        <p:spPr>
          <a:xfrm>
            <a:off x="395536" y="2492896"/>
            <a:ext cx="8291264" cy="4104456"/>
          </a:xfrm>
        </p:spPr>
        <p:txBody>
          <a:bodyPr>
            <a:normAutofit/>
          </a:bodyPr>
          <a:lstStyle/>
          <a:p>
            <a:pPr lvl="0"/>
            <a:r>
              <a:rPr lang="ru-RU" sz="1600" dirty="0"/>
              <a:t>Если продавец имеет определенные задержки с заменой, согласно </a:t>
            </a:r>
            <a:r>
              <a:rPr lang="ru-RU" sz="1600" dirty="0">
                <a:hlinkClick r:id="rId2"/>
              </a:rPr>
              <a:t>п. 1 ст. 21 закона о защите прав потребителей</a:t>
            </a:r>
            <a:r>
              <a:rPr lang="ru-RU" sz="1600" dirty="0"/>
              <a:t>, он обязан предоставить вам другой товар во временное пользование. С момента обращения у продавца есть 3 дня для предоставления замены.</a:t>
            </a:r>
          </a:p>
          <a:p>
            <a:pPr lvl="0"/>
            <a:r>
              <a:rPr lang="ru-RU" sz="1600" dirty="0"/>
              <a:t>Прежде, чем действовать, нужно знать, как вернуть деньги за товар, который не подошел. Как уже говорилось выше, основной документ, на который должен опираться покупатель – закон о защите прав потребителей. В </a:t>
            </a:r>
            <a:r>
              <a:rPr lang="ru-RU" sz="1600" dirty="0">
                <a:hlinkClick r:id="rId2"/>
              </a:rPr>
              <a:t>ст. 23 закона о защите прав потребителей</a:t>
            </a:r>
            <a:r>
              <a:rPr lang="ru-RU" sz="1600" dirty="0"/>
              <a:t> говорится о том, что за каждый день просрочки продавец заплатить 1% от общей стоимости товара в случае, если не вернут в установленном порядке оплату за несоответствующий вашим требованиям товар. Прочие пункты возврата товара регулируются ст. 18-24 закона о защите прав потребителей. Если товар нужно обменять, например, не подошел размер или выявлен дефект, его можно вернуть в течение двух недель для обмена.</a:t>
            </a:r>
          </a:p>
          <a:p>
            <a:pPr lvl="0"/>
            <a:r>
              <a:rPr lang="ru-RU" sz="1600" dirty="0"/>
              <a:t>Многие магазины указывают, что товар не принимается к возврату в случае, если нарушена упаковка. Но такое требование не может считаться правомерным, ведь без нарушения упаковки невозможно проверить исправность товара.</a:t>
            </a:r>
          </a:p>
          <a:p>
            <a:endParaRPr lang="ru-RU" sz="1400" dirty="0"/>
          </a:p>
        </p:txBody>
      </p:sp>
      <p:pic>
        <p:nvPicPr>
          <p:cNvPr id="4" name="Рисунок 3" descr="cd843388774664d3d2f361074f1a843b_i-6407.jpg"/>
          <p:cNvPicPr>
            <a:picLocks noChangeAspect="1"/>
          </p:cNvPicPr>
          <p:nvPr/>
        </p:nvPicPr>
        <p:blipFill>
          <a:blip r:embed="rId3" cstate="print"/>
          <a:stretch>
            <a:fillRect/>
          </a:stretch>
        </p:blipFill>
        <p:spPr>
          <a:xfrm>
            <a:off x="611560" y="188640"/>
            <a:ext cx="8064896" cy="194210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86210"/>
          </a:xfrm>
          <a:blipFill>
            <a:blip r:embed="rId2" cstate="print"/>
            <a:tile tx="0" ty="0" sx="100000" sy="100000" flip="none" algn="tl"/>
          </a:blipFill>
        </p:spPr>
        <p:txBody>
          <a:bodyPr>
            <a:normAutofit/>
          </a:bodyPr>
          <a:lstStyle/>
          <a:p>
            <a:endParaRPr lang="ru-RU" sz="1400" dirty="0"/>
          </a:p>
        </p:txBody>
      </p:sp>
      <p:sp>
        <p:nvSpPr>
          <p:cNvPr id="3" name="Содержимое 2"/>
          <p:cNvSpPr>
            <a:spLocks noGrp="1"/>
          </p:cNvSpPr>
          <p:nvPr>
            <p:ph idx="1"/>
          </p:nvPr>
        </p:nvSpPr>
        <p:spPr>
          <a:xfrm>
            <a:off x="457200" y="2276872"/>
            <a:ext cx="8229600" cy="3849291"/>
          </a:xfrm>
        </p:spPr>
        <p:txBody>
          <a:bodyPr>
            <a:normAutofit lnSpcReduction="10000"/>
          </a:bodyPr>
          <a:lstStyle/>
          <a:p>
            <a:pPr lvl="0" algn="just"/>
            <a:r>
              <a:rPr lang="ru-RU" sz="2200" dirty="0"/>
              <a:t>Основное правило, действующее в отношении товаров, приобретенных в </a:t>
            </a:r>
            <a:r>
              <a:rPr lang="ru-RU" sz="2200" dirty="0" err="1"/>
              <a:t>интернет-магазине</a:t>
            </a:r>
            <a:r>
              <a:rPr lang="ru-RU" sz="2200" dirty="0"/>
              <a:t> – это право отказаться от покупки и вернуть товар без объяснения причин в течение семи дней с момента его фактической передачи покупателю. Отказаться от заказа до момента доставки можно в любое время.</a:t>
            </a:r>
          </a:p>
          <a:p>
            <a:pPr lvl="0" algn="just"/>
            <a:r>
              <a:rPr lang="ru-RU" sz="2200" dirty="0"/>
              <a:t>Покупателю дается 14 дней для того, что бы доставить не подходящий ему товар в интернет-магазин. Если интернет-магазин не довел в письменной форме (памятка) до покупателя информацию о порядке и сроках возврата товара, то срок, в течение которого покупатель имеет право вернуть товар, увеличивается до трех месяцев.</a:t>
            </a:r>
          </a:p>
          <a:p>
            <a:endParaRPr lang="ru-RU" sz="1600" dirty="0"/>
          </a:p>
        </p:txBody>
      </p:sp>
      <p:pic>
        <p:nvPicPr>
          <p:cNvPr id="5" name="Рисунок 4" descr="vozvrat-tovara-300x96.jpg"/>
          <p:cNvPicPr>
            <a:picLocks noChangeAspect="1"/>
          </p:cNvPicPr>
          <p:nvPr/>
        </p:nvPicPr>
        <p:blipFill>
          <a:blip r:embed="rId3" cstate="print"/>
          <a:stretch>
            <a:fillRect/>
          </a:stretch>
        </p:blipFill>
        <p:spPr>
          <a:xfrm>
            <a:off x="1115616" y="404664"/>
            <a:ext cx="7056784" cy="158417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4638"/>
            <a:ext cx="8219256" cy="2074242"/>
          </a:xfrm>
          <a:blipFill>
            <a:blip r:embed="rId2" cstate="print"/>
            <a:tile tx="0" ty="0" sx="100000" sy="100000" flip="none" algn="tl"/>
          </a:blipFill>
        </p:spPr>
        <p:txBody>
          <a:bodyPr>
            <a:normAutofit/>
          </a:bodyPr>
          <a:lstStyle/>
          <a:p>
            <a:endParaRPr lang="ru-RU" sz="1200" dirty="0"/>
          </a:p>
        </p:txBody>
      </p:sp>
      <p:sp>
        <p:nvSpPr>
          <p:cNvPr id="3" name="Содержимое 2"/>
          <p:cNvSpPr>
            <a:spLocks noGrp="1"/>
          </p:cNvSpPr>
          <p:nvPr>
            <p:ph idx="1"/>
          </p:nvPr>
        </p:nvSpPr>
        <p:spPr>
          <a:xfrm>
            <a:off x="395536" y="2636912"/>
            <a:ext cx="8291264" cy="3489251"/>
          </a:xfrm>
        </p:spPr>
        <p:txBody>
          <a:bodyPr>
            <a:normAutofit lnSpcReduction="10000"/>
          </a:bodyPr>
          <a:lstStyle/>
          <a:p>
            <a:pPr lvl="0" algn="just"/>
            <a:r>
              <a:rPr lang="ru-RU" sz="1800" dirty="0"/>
              <a:t>Составить требование о возврате товара. К нему обязательно нужно приложить оригинал расчетного документа (копию сделать для себя), а также копию паспорта покупателя. Оригинал чека лучше отдавать в тот момент, когда интернет-магазин непосредственно возвращает деньги или оформляет фактический обмен товара.</a:t>
            </a:r>
          </a:p>
          <a:p>
            <a:pPr lvl="0" algn="just"/>
            <a:r>
              <a:rPr lang="ru-RU" sz="1800" dirty="0"/>
              <a:t>Предоставить магазину товар, гарантийный талон, все комплектующие, притом ярлыки и бирки должны быть сохранены, а нарушение заводской упаковки не является основанием для отказа обмена товара или возврата денег.</a:t>
            </a:r>
          </a:p>
          <a:p>
            <a:pPr lvl="0" algn="just"/>
            <a:r>
              <a:rPr lang="ru-RU" sz="1800" dirty="0"/>
              <a:t>Получить деньги от продавца или оформить обмен. В последнем случае нужно оплатить разницу в стоимости товаров (если обмен происходит на более дорогую модель), получить гарантийный талон и чек.</a:t>
            </a:r>
          </a:p>
          <a:p>
            <a:pPr>
              <a:buNone/>
            </a:pPr>
            <a:endParaRPr lang="ru-RU" sz="1600" dirty="0"/>
          </a:p>
        </p:txBody>
      </p:sp>
      <p:pic>
        <p:nvPicPr>
          <p:cNvPr id="4" name="Рисунок 3" descr="cd843388774664d3d2f361074f1a843b_i-6407.jpg"/>
          <p:cNvPicPr>
            <a:picLocks noChangeAspect="1"/>
          </p:cNvPicPr>
          <p:nvPr/>
        </p:nvPicPr>
        <p:blipFill>
          <a:blip r:embed="rId3" cstate="print"/>
          <a:stretch>
            <a:fillRect/>
          </a:stretch>
        </p:blipFill>
        <p:spPr>
          <a:xfrm>
            <a:off x="1115616" y="260648"/>
            <a:ext cx="7056784" cy="20882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86210"/>
          </a:xfrm>
          <a:blipFill>
            <a:blip r:embed="rId2" cstate="print"/>
            <a:tile tx="0" ty="0" sx="100000" sy="100000" flip="none" algn="tl"/>
          </a:blipFill>
        </p:spPr>
        <p:txBody>
          <a:bodyPr>
            <a:normAutofit/>
          </a:bodyPr>
          <a:lstStyle/>
          <a:p>
            <a:r>
              <a:rPr lang="ru-RU" sz="2400" b="1" dirty="0" smtClean="0"/>
              <a:t>Покупка неисправного товара</a:t>
            </a:r>
            <a:endParaRPr lang="ru-RU" sz="2400" b="1" dirty="0"/>
          </a:p>
        </p:txBody>
      </p:sp>
      <p:sp>
        <p:nvSpPr>
          <p:cNvPr id="3" name="Содержимое 2"/>
          <p:cNvSpPr>
            <a:spLocks noGrp="1"/>
          </p:cNvSpPr>
          <p:nvPr>
            <p:ph idx="1"/>
          </p:nvPr>
        </p:nvSpPr>
        <p:spPr>
          <a:xfrm>
            <a:off x="539552" y="2132856"/>
            <a:ext cx="8147248" cy="3993307"/>
          </a:xfrm>
        </p:spPr>
        <p:txBody>
          <a:bodyPr>
            <a:normAutofit/>
          </a:bodyPr>
          <a:lstStyle/>
          <a:p>
            <a:pPr lvl="0" algn="just"/>
            <a:r>
              <a:rPr lang="ru-RU" sz="1800" dirty="0"/>
              <a:t>Если товар оказался неисправным, его необходимо вернуть до окончания гарантийного срока. В случае, если вес товара больше 5 кг, интернет-магазин должен оказать доставку товара в сервисный центр.</a:t>
            </a:r>
          </a:p>
          <a:p>
            <a:pPr lvl="0" algn="just"/>
            <a:r>
              <a:rPr lang="ru-RU" sz="1800" dirty="0"/>
              <a:t>Сервисный центр должен выдать заключение о том, что товар неисправен или не может быть отремонтирован. Согласно </a:t>
            </a:r>
            <a:r>
              <a:rPr lang="ru-RU" sz="1800" dirty="0">
                <a:hlinkClick r:id="rId3"/>
              </a:rPr>
              <a:t>п. 1 ст. 20 закона о защите прав потребителей</a:t>
            </a:r>
            <a:r>
              <a:rPr lang="ru-RU" sz="1800" dirty="0"/>
              <a:t>, срок устранения недостатков товара, определяемый в письменной форме соглашением сторон, не может превышать 45 дней. Лучше лично предоставить товар в сервисный центр, так как продавец может повлиять на результат экспертизы и сделать виновным покупателя.</a:t>
            </a:r>
          </a:p>
          <a:p>
            <a:pPr lvl="0" algn="just"/>
            <a:r>
              <a:rPr lang="ru-RU" sz="1800" dirty="0"/>
              <a:t>Доставить товар по адресу </a:t>
            </a:r>
            <a:r>
              <a:rPr lang="ru-RU" sz="1800" dirty="0" err="1"/>
              <a:t>интернет-магазина</a:t>
            </a:r>
            <a:r>
              <a:rPr lang="ru-RU" sz="1800" dirty="0"/>
              <a:t>. Предоставить акт, чек, гарантийный талон и все комплектующие.</a:t>
            </a:r>
          </a:p>
          <a:p>
            <a:pPr lvl="0" algn="just"/>
            <a:r>
              <a:rPr lang="ru-RU" sz="1800" dirty="0"/>
              <a:t>Получить деньги от продавца или оформить обмен.</a:t>
            </a:r>
          </a:p>
          <a:p>
            <a:pPr>
              <a:buNone/>
            </a:pPr>
            <a:endParaRPr lang="ru-RU" sz="1400" dirty="0"/>
          </a:p>
        </p:txBody>
      </p:sp>
      <p:pic>
        <p:nvPicPr>
          <p:cNvPr id="4" name="Рисунок 3" descr="obmen_ili_vozvrat.jpg"/>
          <p:cNvPicPr>
            <a:picLocks noChangeAspect="1"/>
          </p:cNvPicPr>
          <p:nvPr/>
        </p:nvPicPr>
        <p:blipFill>
          <a:blip r:embed="rId4" cstate="print"/>
          <a:stretch>
            <a:fillRect/>
          </a:stretch>
        </p:blipFill>
        <p:spPr>
          <a:xfrm>
            <a:off x="6588224" y="332656"/>
            <a:ext cx="2088232" cy="162678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91264" cy="2074242"/>
          </a:xfrm>
          <a:blipFill>
            <a:blip r:embed="rId2" cstate="print"/>
            <a:tile tx="0" ty="0" sx="100000" sy="100000" flip="none" algn="tl"/>
          </a:blipFill>
        </p:spPr>
        <p:txBody>
          <a:bodyPr>
            <a:normAutofit/>
          </a:bodyPr>
          <a:lstStyle/>
          <a:p>
            <a:pPr algn="l"/>
            <a:r>
              <a:rPr lang="ru-RU" sz="3200" b="1" dirty="0" smtClean="0"/>
              <a:t>Период возврата денег</a:t>
            </a:r>
            <a:endParaRPr lang="ru-RU" sz="3200" b="1" dirty="0"/>
          </a:p>
        </p:txBody>
      </p:sp>
      <p:sp>
        <p:nvSpPr>
          <p:cNvPr id="3" name="Содержимое 2"/>
          <p:cNvSpPr>
            <a:spLocks noGrp="1"/>
          </p:cNvSpPr>
          <p:nvPr>
            <p:ph idx="1"/>
          </p:nvPr>
        </p:nvSpPr>
        <p:spPr>
          <a:xfrm>
            <a:off x="457200" y="2636912"/>
            <a:ext cx="8229600" cy="3489251"/>
          </a:xfrm>
        </p:spPr>
        <p:txBody>
          <a:bodyPr>
            <a:normAutofit/>
          </a:bodyPr>
          <a:lstStyle/>
          <a:p>
            <a:pPr algn="just"/>
            <a:r>
              <a:rPr lang="ru-RU" sz="2000" dirty="0"/>
              <a:t>Для возврата денег необходимо составить акт возврата, в котором должны быть две подписи (покупателя, продавца). Продавец должен вернуть деньги в момент составления акта, однако у него есть право совершить возврат в течение 10-ти дней. При этом есть три варианта возврата:</a:t>
            </a:r>
          </a:p>
          <a:p>
            <a:pPr lvl="0" algn="just"/>
            <a:r>
              <a:rPr lang="ru-RU" sz="2000" dirty="0"/>
              <a:t>наличными;</a:t>
            </a:r>
          </a:p>
          <a:p>
            <a:pPr lvl="0" algn="just"/>
            <a:r>
              <a:rPr lang="ru-RU" sz="2000" dirty="0"/>
              <a:t>перевод через почту;</a:t>
            </a:r>
          </a:p>
          <a:p>
            <a:pPr lvl="0" algn="just"/>
            <a:r>
              <a:rPr lang="ru-RU" sz="2000" dirty="0"/>
              <a:t>на карту или счет.</a:t>
            </a:r>
          </a:p>
          <a:p>
            <a:pPr algn="just"/>
            <a:r>
              <a:rPr lang="ru-RU" sz="2000" dirty="0"/>
              <a:t>Расходы по перечислению суммы несет продавец.</a:t>
            </a:r>
          </a:p>
          <a:p>
            <a:endParaRPr lang="ru-RU" sz="1800" dirty="0"/>
          </a:p>
        </p:txBody>
      </p:sp>
      <p:pic>
        <p:nvPicPr>
          <p:cNvPr id="4" name="Рисунок 3" descr="oplata-tovara.jpg"/>
          <p:cNvPicPr>
            <a:picLocks noChangeAspect="1"/>
          </p:cNvPicPr>
          <p:nvPr/>
        </p:nvPicPr>
        <p:blipFill>
          <a:blip r:embed="rId3" cstate="print"/>
          <a:stretch>
            <a:fillRect/>
          </a:stretch>
        </p:blipFill>
        <p:spPr>
          <a:xfrm>
            <a:off x="5004048" y="332656"/>
            <a:ext cx="3744416" cy="1800200"/>
          </a:xfrm>
          <a:prstGeom prst="rect">
            <a:avLst/>
          </a:prstGeom>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TotalTime>
  <Words>661</Words>
  <Application>Microsoft Office PowerPoint</Application>
  <PresentationFormat>Экран (4:3)</PresentationFormat>
  <Paragraphs>36</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Слайд 1</vt:lpstr>
      <vt:lpstr>Покупка товаров онлайн</vt:lpstr>
      <vt:lpstr>Особенности покупок онлайн</vt:lpstr>
      <vt:lpstr>Слайд 4</vt:lpstr>
      <vt:lpstr>Слайд 5</vt:lpstr>
      <vt:lpstr>Слайд 6</vt:lpstr>
      <vt:lpstr>Слайд 7</vt:lpstr>
      <vt:lpstr>Покупка неисправного товара</vt:lpstr>
      <vt:lpstr>Период возврата денег</vt:lpstr>
      <vt:lpstr>Продавец отказывается вернуть деньги</vt:lpstr>
      <vt:lpstr>Слайд 11</vt:lpstr>
    </vt:vector>
  </TitlesOfParts>
  <Company>Krokoz™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15 марта 2017 года Всемирный дня защиты прав потребителей под девизом   «Consumer Rights in the Digital Age» - «Потребительские права в цифровую эпоху</dc:title>
  <dc:creator>Елена</dc:creator>
  <cp:lastModifiedBy>Бабинцев О.В.</cp:lastModifiedBy>
  <cp:revision>14</cp:revision>
  <dcterms:created xsi:type="dcterms:W3CDTF">2017-02-27T16:53:51Z</dcterms:created>
  <dcterms:modified xsi:type="dcterms:W3CDTF">2017-03-15T03:07:13Z</dcterms:modified>
</cp:coreProperties>
</file>